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Lst>
  <p:sldSz cx="9144000" cy="5143500" type="screen16x9"/>
  <p:notesSz cx="6858000" cy="9144000"/>
  <p:embeddedFontLst>
    <p:embeddedFont>
      <p:font typeface="Anaheim" panose="020B0604020202020204" charset="-93"/>
      <p:regular r:id="rId108"/>
      <p:bold r:id="rId109"/>
    </p:embeddedFont>
    <p:embeddedFont>
      <p:font typeface="Barlow" panose="00000500000000000000" pitchFamily="2" charset="-93"/>
      <p:regular r:id="rId110"/>
      <p:bold r:id="rId111"/>
      <p:italic r:id="rId112"/>
      <p:boldItalic r:id="rId113"/>
    </p:embeddedFont>
    <p:embeddedFont>
      <p:font typeface="Nunito Light" pitchFamily="2" charset="-93"/>
      <p:regular r:id="rId114"/>
      <p:italic r:id="rId115"/>
    </p:embeddedFont>
    <p:embeddedFont>
      <p:font typeface="Poppins" panose="00000500000000000000" pitchFamily="2" charset="0"/>
      <p:regular r:id="rId116"/>
      <p:bold r:id="rId117"/>
      <p:italic r:id="rId118"/>
      <p:boldItalic r:id="rId119"/>
    </p:embeddedFont>
    <p:embeddedFont>
      <p:font typeface="Poppins Black" panose="00000A00000000000000" pitchFamily="2" charset="0"/>
      <p:bold r:id="rId120"/>
      <p:boldItalic r:id="rId121"/>
    </p:embeddedFont>
    <p:embeddedFont>
      <p:font typeface="Poppins ExtraBold" panose="00000900000000000000" pitchFamily="2" charset="0"/>
      <p:bold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043422-AB7F-4E47-B418-E544F2AD60AF}">
  <a:tblStyle styleId="{DC043422-AB7F-4E47-B418-E544F2AD60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5AC585-DC19-4665-9214-481AE94CCF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53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25c7375810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25c7375810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5c7375810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5c7375810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5c7375810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25c737581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5d6e67646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25d6e67646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25d6e67646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25d6e67646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25c737581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25c737581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52011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759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grpSp>
        <p:nvGrpSpPr>
          <p:cNvPr id="213" name="Google Shape;213;p11"/>
          <p:cNvGrpSpPr/>
          <p:nvPr/>
        </p:nvGrpSpPr>
        <p:grpSpPr>
          <a:xfrm rot="10800000" flipH="1">
            <a:off x="-3394" y="-2273839"/>
            <a:ext cx="9804518" cy="8448224"/>
            <a:chOff x="-3394" y="-1706421"/>
            <a:chExt cx="9804518" cy="8448224"/>
          </a:xfrm>
        </p:grpSpPr>
        <p:sp>
          <p:nvSpPr>
            <p:cNvPr id="214" name="Google Shape;214;p11"/>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 y="379782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a:off x="-3394" y="-170642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1"/>
          <p:cNvSpPr txBox="1">
            <a:spLocks noGrp="1"/>
          </p:cNvSpPr>
          <p:nvPr>
            <p:ph type="title" hasCustomPrompt="1"/>
          </p:nvPr>
        </p:nvSpPr>
        <p:spPr>
          <a:xfrm>
            <a:off x="3025725" y="1918850"/>
            <a:ext cx="4078800" cy="768000"/>
          </a:xfrm>
          <a:prstGeom prst="rect">
            <a:avLst/>
          </a:prstGeom>
        </p:spPr>
        <p:txBody>
          <a:bodyPr spcFirstLastPara="1" wrap="square" lIns="91425" tIns="91425" rIns="91425" bIns="91425" anchor="ctr" anchorCtr="0">
            <a:noAutofit/>
          </a:bodyPr>
          <a:lstStyle>
            <a:lvl1pPr lvl="0">
              <a:spcBef>
                <a:spcPts val="0"/>
              </a:spcBef>
              <a:spcAft>
                <a:spcPts val="0"/>
              </a:spcAft>
              <a:buSzPts val="9600"/>
              <a:buFont typeface="Poppins"/>
              <a:buNone/>
              <a:defRPr sz="5300">
                <a:latin typeface="Poppins"/>
                <a:ea typeface="Poppins"/>
                <a:cs typeface="Poppins"/>
                <a:sym typeface="Poppins"/>
              </a:defRPr>
            </a:lvl1pPr>
            <a:lvl2pPr lvl="1" algn="ctr">
              <a:spcBef>
                <a:spcPts val="0"/>
              </a:spcBef>
              <a:spcAft>
                <a:spcPts val="0"/>
              </a:spcAft>
              <a:buSzPts val="9600"/>
              <a:buFont typeface="Poppins"/>
              <a:buNone/>
              <a:defRPr sz="9600" b="0">
                <a:latin typeface="Poppins"/>
                <a:ea typeface="Poppins"/>
                <a:cs typeface="Poppins"/>
                <a:sym typeface="Poppins"/>
              </a:defRPr>
            </a:lvl2pPr>
            <a:lvl3pPr lvl="2" algn="ctr">
              <a:spcBef>
                <a:spcPts val="0"/>
              </a:spcBef>
              <a:spcAft>
                <a:spcPts val="0"/>
              </a:spcAft>
              <a:buSzPts val="9600"/>
              <a:buFont typeface="Poppins"/>
              <a:buNone/>
              <a:defRPr sz="9600" b="0">
                <a:latin typeface="Poppins"/>
                <a:ea typeface="Poppins"/>
                <a:cs typeface="Poppins"/>
                <a:sym typeface="Poppins"/>
              </a:defRPr>
            </a:lvl3pPr>
            <a:lvl4pPr lvl="3" algn="ctr">
              <a:spcBef>
                <a:spcPts val="0"/>
              </a:spcBef>
              <a:spcAft>
                <a:spcPts val="0"/>
              </a:spcAft>
              <a:buSzPts val="9600"/>
              <a:buFont typeface="Poppins"/>
              <a:buNone/>
              <a:defRPr sz="9600" b="0">
                <a:latin typeface="Poppins"/>
                <a:ea typeface="Poppins"/>
                <a:cs typeface="Poppins"/>
                <a:sym typeface="Poppins"/>
              </a:defRPr>
            </a:lvl4pPr>
            <a:lvl5pPr lvl="4" algn="ctr">
              <a:spcBef>
                <a:spcPts val="0"/>
              </a:spcBef>
              <a:spcAft>
                <a:spcPts val="0"/>
              </a:spcAft>
              <a:buSzPts val="9600"/>
              <a:buFont typeface="Poppins"/>
              <a:buNone/>
              <a:defRPr sz="9600" b="0">
                <a:latin typeface="Poppins"/>
                <a:ea typeface="Poppins"/>
                <a:cs typeface="Poppins"/>
                <a:sym typeface="Poppins"/>
              </a:defRPr>
            </a:lvl5pPr>
            <a:lvl6pPr lvl="5" algn="ctr">
              <a:spcBef>
                <a:spcPts val="0"/>
              </a:spcBef>
              <a:spcAft>
                <a:spcPts val="0"/>
              </a:spcAft>
              <a:buSzPts val="9600"/>
              <a:buFont typeface="Poppins"/>
              <a:buNone/>
              <a:defRPr sz="9600" b="0">
                <a:latin typeface="Poppins"/>
                <a:ea typeface="Poppins"/>
                <a:cs typeface="Poppins"/>
                <a:sym typeface="Poppins"/>
              </a:defRPr>
            </a:lvl6pPr>
            <a:lvl7pPr lvl="6" algn="ctr">
              <a:spcBef>
                <a:spcPts val="0"/>
              </a:spcBef>
              <a:spcAft>
                <a:spcPts val="0"/>
              </a:spcAft>
              <a:buSzPts val="9600"/>
              <a:buFont typeface="Poppins"/>
              <a:buNone/>
              <a:defRPr sz="9600" b="0">
                <a:latin typeface="Poppins"/>
                <a:ea typeface="Poppins"/>
                <a:cs typeface="Poppins"/>
                <a:sym typeface="Poppins"/>
              </a:defRPr>
            </a:lvl7pPr>
            <a:lvl8pPr lvl="7" algn="ctr">
              <a:spcBef>
                <a:spcPts val="0"/>
              </a:spcBef>
              <a:spcAft>
                <a:spcPts val="0"/>
              </a:spcAft>
              <a:buSzPts val="9600"/>
              <a:buFont typeface="Poppins"/>
              <a:buNone/>
              <a:defRPr sz="9600" b="0">
                <a:latin typeface="Poppins"/>
                <a:ea typeface="Poppins"/>
                <a:cs typeface="Poppins"/>
                <a:sym typeface="Poppins"/>
              </a:defRPr>
            </a:lvl8pPr>
            <a:lvl9pPr lvl="8" algn="ctr">
              <a:spcBef>
                <a:spcPts val="0"/>
              </a:spcBef>
              <a:spcAft>
                <a:spcPts val="0"/>
              </a:spcAft>
              <a:buSzPts val="9600"/>
              <a:buFont typeface="Poppins"/>
              <a:buNone/>
              <a:defRPr sz="9600" b="0">
                <a:latin typeface="Poppins"/>
                <a:ea typeface="Poppins"/>
                <a:cs typeface="Poppins"/>
                <a:sym typeface="Poppins"/>
              </a:defRPr>
            </a:lvl9pPr>
          </a:lstStyle>
          <a:p>
            <a:r>
              <a:t>xx%</a:t>
            </a:r>
          </a:p>
        </p:txBody>
      </p:sp>
      <p:sp>
        <p:nvSpPr>
          <p:cNvPr id="218" name="Google Shape;218;p11"/>
          <p:cNvSpPr txBox="1">
            <a:spLocks noGrp="1"/>
          </p:cNvSpPr>
          <p:nvPr>
            <p:ph type="subTitle" idx="1"/>
          </p:nvPr>
        </p:nvSpPr>
        <p:spPr>
          <a:xfrm>
            <a:off x="3025725" y="2697650"/>
            <a:ext cx="40788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19" name="Google Shape;219;p11"/>
          <p:cNvGrpSpPr/>
          <p:nvPr/>
        </p:nvGrpSpPr>
        <p:grpSpPr>
          <a:xfrm>
            <a:off x="998171" y="-8"/>
            <a:ext cx="6608794" cy="5143512"/>
            <a:chOff x="998171" y="-8"/>
            <a:chExt cx="6608794" cy="5143512"/>
          </a:xfrm>
        </p:grpSpPr>
        <p:sp>
          <p:nvSpPr>
            <p:cNvPr id="220" name="Google Shape;220;p11"/>
            <p:cNvSpPr/>
            <p:nvPr/>
          </p:nvSpPr>
          <p:spPr>
            <a:xfrm rot="10800000">
              <a:off x="998171" y="487649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6600181"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1"/>
          <p:cNvGrpSpPr/>
          <p:nvPr/>
        </p:nvGrpSpPr>
        <p:grpSpPr>
          <a:xfrm rot="10800000" flipH="1">
            <a:off x="-1443375" y="-2220551"/>
            <a:ext cx="11922622" cy="9653454"/>
            <a:chOff x="-1443375" y="-2964939"/>
            <a:chExt cx="11922622" cy="9653454"/>
          </a:xfrm>
        </p:grpSpPr>
        <p:grpSp>
          <p:nvGrpSpPr>
            <p:cNvPr id="223" name="Google Shape;223;p11"/>
            <p:cNvGrpSpPr/>
            <p:nvPr/>
          </p:nvGrpSpPr>
          <p:grpSpPr>
            <a:xfrm>
              <a:off x="6475250" y="3928475"/>
              <a:ext cx="4003997" cy="2064658"/>
              <a:chOff x="5557850" y="3928475"/>
              <a:chExt cx="4003997" cy="2064658"/>
            </a:xfrm>
          </p:grpSpPr>
          <p:sp>
            <p:nvSpPr>
              <p:cNvPr id="224" name="Google Shape;224;p11"/>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5557850" y="3928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1"/>
            <p:cNvGrpSpPr/>
            <p:nvPr/>
          </p:nvGrpSpPr>
          <p:grpSpPr>
            <a:xfrm>
              <a:off x="-1443375" y="3908625"/>
              <a:ext cx="5889466" cy="2779890"/>
              <a:chOff x="-1394450" y="3908625"/>
              <a:chExt cx="5889466" cy="2779890"/>
            </a:xfrm>
          </p:grpSpPr>
          <p:sp>
            <p:nvSpPr>
              <p:cNvPr id="227" name="Google Shape;227;p11"/>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1394450" y="3908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1"/>
            <p:cNvSpPr/>
            <p:nvPr/>
          </p:nvSpPr>
          <p:spPr>
            <a:xfrm rot="10800000">
              <a:off x="-377487" y="-14120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10800000">
              <a:off x="4605266" y="-29649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a:off x="5623599" y="-15699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7" name="Google Shape;237;p13"/>
          <p:cNvSpPr txBox="1">
            <a:spLocks noGrp="1"/>
          </p:cNvSpPr>
          <p:nvPr>
            <p:ph type="subTitle" idx="2"/>
          </p:nvPr>
        </p:nvSpPr>
        <p:spPr>
          <a:xfrm>
            <a:off x="3419221"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8" name="Google Shape;238;p13"/>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9" name="Google Shape;239;p13"/>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0" name="Google Shape;240;p13"/>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1" name="Google Shape;241;p13"/>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3"/>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48" name="Google Shape;248;p1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51" name="Google Shape;251;p1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13"/>
          <p:cNvSpPr txBox="1">
            <a:spLocks noGrp="1"/>
          </p:cNvSpPr>
          <p:nvPr>
            <p:ph type="title" idx="7" hasCustomPrompt="1"/>
          </p:nvPr>
        </p:nvSpPr>
        <p:spPr>
          <a:xfrm>
            <a:off x="1450150" y="122915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4" name="Google Shape;254;p13"/>
          <p:cNvSpPr txBox="1">
            <a:spLocks noGrp="1"/>
          </p:cNvSpPr>
          <p:nvPr>
            <p:ph type="title" idx="8" hasCustomPrompt="1"/>
          </p:nvPr>
        </p:nvSpPr>
        <p:spPr>
          <a:xfrm>
            <a:off x="1450200" y="267470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5" name="Google Shape;255;p13"/>
          <p:cNvSpPr txBox="1">
            <a:spLocks noGrp="1"/>
          </p:cNvSpPr>
          <p:nvPr>
            <p:ph type="title" idx="9" hasCustomPrompt="1"/>
          </p:nvPr>
        </p:nvSpPr>
        <p:spPr>
          <a:xfrm>
            <a:off x="3844625" y="1229151"/>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6" name="Google Shape;256;p13"/>
          <p:cNvSpPr txBox="1">
            <a:spLocks noGrp="1"/>
          </p:cNvSpPr>
          <p:nvPr>
            <p:ph type="title" idx="13" hasCustomPrompt="1"/>
          </p:nvPr>
        </p:nvSpPr>
        <p:spPr>
          <a:xfrm>
            <a:off x="3844625" y="2674699"/>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7" name="Google Shape;257;p13"/>
          <p:cNvSpPr txBox="1">
            <a:spLocks noGrp="1"/>
          </p:cNvSpPr>
          <p:nvPr>
            <p:ph type="title" idx="14" hasCustomPrompt="1"/>
          </p:nvPr>
        </p:nvSpPr>
        <p:spPr>
          <a:xfrm>
            <a:off x="6239100" y="1229152"/>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8" name="Google Shape;258;p13"/>
          <p:cNvSpPr txBox="1">
            <a:spLocks noGrp="1"/>
          </p:cNvSpPr>
          <p:nvPr>
            <p:ph type="title" idx="15" hasCustomPrompt="1"/>
          </p:nvPr>
        </p:nvSpPr>
        <p:spPr>
          <a:xfrm>
            <a:off x="6239100" y="2674703"/>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flipH="1">
            <a:off x="-585437"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1"/>
        <p:cNvGrpSpPr/>
        <p:nvPr/>
      </p:nvGrpSpPr>
      <p:grpSpPr>
        <a:xfrm>
          <a:off x="0" y="0"/>
          <a:ext cx="0" cy="0"/>
          <a:chOff x="0" y="0"/>
          <a:chExt cx="0" cy="0"/>
        </a:xfrm>
      </p:grpSpPr>
      <p:grpSp>
        <p:nvGrpSpPr>
          <p:cNvPr id="262" name="Google Shape;262;p14"/>
          <p:cNvGrpSpPr/>
          <p:nvPr/>
        </p:nvGrpSpPr>
        <p:grpSpPr>
          <a:xfrm>
            <a:off x="-10" y="-1658067"/>
            <a:ext cx="9294978" cy="7822922"/>
            <a:chOff x="-10" y="-1658067"/>
            <a:chExt cx="9294978" cy="7822922"/>
          </a:xfrm>
        </p:grpSpPr>
        <p:sp>
          <p:nvSpPr>
            <p:cNvPr id="263" name="Google Shape;263;p14"/>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flipH="1">
              <a:off x="-10" y="42534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10800000">
              <a:off x="3765449" y="-165806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4"/>
          <p:cNvGrpSpPr/>
          <p:nvPr/>
        </p:nvGrpSpPr>
        <p:grpSpPr>
          <a:xfrm>
            <a:off x="214581" y="-8"/>
            <a:ext cx="1593209" cy="183531"/>
            <a:chOff x="385056" y="-8"/>
            <a:chExt cx="1593209" cy="183531"/>
          </a:xfrm>
        </p:grpSpPr>
        <p:sp>
          <p:nvSpPr>
            <p:cNvPr id="267" name="Google Shape;267;p14"/>
            <p:cNvSpPr/>
            <p:nvPr/>
          </p:nvSpPr>
          <p:spPr>
            <a:xfrm flipH="1">
              <a:off x="385056"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flipH="1">
              <a:off x="971481"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4"/>
          <p:cNvGrpSpPr/>
          <p:nvPr/>
        </p:nvGrpSpPr>
        <p:grpSpPr>
          <a:xfrm>
            <a:off x="-641180" y="447742"/>
            <a:ext cx="10174669" cy="4695754"/>
            <a:chOff x="-641180" y="447742"/>
            <a:chExt cx="10174669" cy="4695754"/>
          </a:xfrm>
        </p:grpSpPr>
        <p:sp>
          <p:nvSpPr>
            <p:cNvPr id="270" name="Google Shape;270;p14"/>
            <p:cNvSpPr/>
            <p:nvPr/>
          </p:nvSpPr>
          <p:spPr>
            <a:xfrm>
              <a:off x="8526706" y="447742"/>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flipH="1">
              <a:off x="6924920" y="491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41180"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4"/>
          <p:cNvSpPr txBox="1">
            <a:spLocks noGrp="1"/>
          </p:cNvSpPr>
          <p:nvPr>
            <p:ph type="title"/>
          </p:nvPr>
        </p:nvSpPr>
        <p:spPr>
          <a:xfrm>
            <a:off x="1419900" y="3055775"/>
            <a:ext cx="63042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4" name="Google Shape;274;p14"/>
          <p:cNvSpPr txBox="1">
            <a:spLocks noGrp="1"/>
          </p:cNvSpPr>
          <p:nvPr>
            <p:ph type="subTitle" idx="1"/>
          </p:nvPr>
        </p:nvSpPr>
        <p:spPr>
          <a:xfrm>
            <a:off x="1419900" y="1081900"/>
            <a:ext cx="6304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75" name="Google Shape;275;p14"/>
          <p:cNvGrpSpPr/>
          <p:nvPr/>
        </p:nvGrpSpPr>
        <p:grpSpPr>
          <a:xfrm>
            <a:off x="-689412" y="-1311142"/>
            <a:ext cx="10419597" cy="8141306"/>
            <a:chOff x="-689412" y="-1311142"/>
            <a:chExt cx="10419597" cy="8141306"/>
          </a:xfrm>
        </p:grpSpPr>
        <p:sp>
          <p:nvSpPr>
            <p:cNvPr id="276" name="Google Shape;276;p14"/>
            <p:cNvSpPr/>
            <p:nvPr/>
          </p:nvSpPr>
          <p:spPr>
            <a:xfrm rot="10800000">
              <a:off x="6315079" y="-1311142"/>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 y="475350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rot="10800000">
              <a:off x="-689412" y="-8181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6924913" y="46040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80"/>
        <p:cNvGrpSpPr/>
        <p:nvPr/>
      </p:nvGrpSpPr>
      <p:grpSpPr>
        <a:xfrm>
          <a:off x="0" y="0"/>
          <a:ext cx="0" cy="0"/>
          <a:chOff x="0" y="0"/>
          <a:chExt cx="0" cy="0"/>
        </a:xfrm>
      </p:grpSpPr>
      <p:sp>
        <p:nvSpPr>
          <p:cNvPr id="281" name="Google Shape;281;p15"/>
          <p:cNvSpPr txBox="1">
            <a:spLocks noGrp="1"/>
          </p:cNvSpPr>
          <p:nvPr>
            <p:ph type="title"/>
          </p:nvPr>
        </p:nvSpPr>
        <p:spPr>
          <a:xfrm>
            <a:off x="1103225" y="1490900"/>
            <a:ext cx="31692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5"/>
          <p:cNvSpPr txBox="1">
            <a:spLocks noGrp="1"/>
          </p:cNvSpPr>
          <p:nvPr>
            <p:ph type="subTitle" idx="1"/>
          </p:nvPr>
        </p:nvSpPr>
        <p:spPr>
          <a:xfrm>
            <a:off x="1103225" y="3187975"/>
            <a:ext cx="3169200" cy="771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5"/>
          <p:cNvSpPr>
            <a:spLocks noGrp="1"/>
          </p:cNvSpPr>
          <p:nvPr>
            <p:ph type="pic" idx="2"/>
          </p:nvPr>
        </p:nvSpPr>
        <p:spPr>
          <a:xfrm>
            <a:off x="4272425" y="613850"/>
            <a:ext cx="3768300" cy="3796800"/>
          </a:xfrm>
          <a:prstGeom prst="rect">
            <a:avLst/>
          </a:prstGeom>
          <a:noFill/>
          <a:ln>
            <a:noFill/>
          </a:ln>
        </p:spPr>
      </p:sp>
      <p:grpSp>
        <p:nvGrpSpPr>
          <p:cNvPr id="284" name="Google Shape;284;p15"/>
          <p:cNvGrpSpPr/>
          <p:nvPr/>
        </p:nvGrpSpPr>
        <p:grpSpPr>
          <a:xfrm rot="10800000" flipH="1">
            <a:off x="-1536301" y="-1730518"/>
            <a:ext cx="10804826" cy="8381753"/>
            <a:chOff x="-1589201" y="-1194493"/>
            <a:chExt cx="10804826" cy="8381753"/>
          </a:xfrm>
        </p:grpSpPr>
        <p:sp>
          <p:nvSpPr>
            <p:cNvPr id="285" name="Google Shape;285;p15"/>
            <p:cNvSpPr/>
            <p:nvPr/>
          </p:nvSpPr>
          <p:spPr>
            <a:xfrm rot="10800000" flipH="1">
              <a:off x="-79353" y="-11944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589201" y="48181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5"/>
          <p:cNvSpPr/>
          <p:nvPr/>
        </p:nvSpPr>
        <p:spPr>
          <a:xfrm rot="10800000" flipH="1">
            <a:off x="6778074" y="487648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7378450" y="429690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92" name="Google Shape;292;p1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95" name="Google Shape;295;p1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98" name="Google Shape;298;p1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872400" y="1637550"/>
            <a:ext cx="3224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1" name="Google Shape;301;p16"/>
          <p:cNvSpPr txBox="1">
            <a:spLocks noGrp="1"/>
          </p:cNvSpPr>
          <p:nvPr>
            <p:ph type="subTitle" idx="1"/>
          </p:nvPr>
        </p:nvSpPr>
        <p:spPr>
          <a:xfrm>
            <a:off x="872400" y="2700750"/>
            <a:ext cx="32241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02" name="Google Shape;302;p16"/>
          <p:cNvGrpSpPr/>
          <p:nvPr/>
        </p:nvGrpSpPr>
        <p:grpSpPr>
          <a:xfrm>
            <a:off x="-213475" y="-435968"/>
            <a:ext cx="10430912" cy="6926993"/>
            <a:chOff x="-213475" y="-435968"/>
            <a:chExt cx="10430912" cy="6926993"/>
          </a:xfrm>
        </p:grpSpPr>
        <p:sp>
          <p:nvSpPr>
            <p:cNvPr id="303" name="Google Shape;303;p16"/>
            <p:cNvSpPr/>
            <p:nvPr/>
          </p:nvSpPr>
          <p:spPr>
            <a:xfrm rot="10800000" flipH="1">
              <a:off x="7412165" y="-43596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flipH="1">
              <a:off x="-213475" y="4603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6"/>
          <p:cNvGrpSpPr/>
          <p:nvPr/>
        </p:nvGrpSpPr>
        <p:grpSpPr>
          <a:xfrm flipH="1">
            <a:off x="-1986736" y="257018"/>
            <a:ext cx="3567725" cy="692436"/>
            <a:chOff x="5803750" y="1590790"/>
            <a:chExt cx="3567725" cy="692436"/>
          </a:xfrm>
        </p:grpSpPr>
        <p:grpSp>
          <p:nvGrpSpPr>
            <p:cNvPr id="306" name="Google Shape;306;p16"/>
            <p:cNvGrpSpPr/>
            <p:nvPr/>
          </p:nvGrpSpPr>
          <p:grpSpPr>
            <a:xfrm flipH="1">
              <a:off x="5803750" y="2180862"/>
              <a:ext cx="3070084" cy="102364"/>
              <a:chOff x="1779150" y="2604263"/>
              <a:chExt cx="3811875" cy="127113"/>
            </a:xfrm>
          </p:grpSpPr>
          <p:sp>
            <p:nvSpPr>
              <p:cNvPr id="307" name="Google Shape;307;p1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08" name="Google Shape;308;p1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6"/>
            <p:cNvGrpSpPr/>
            <p:nvPr/>
          </p:nvGrpSpPr>
          <p:grpSpPr>
            <a:xfrm flipH="1">
              <a:off x="5898325" y="1789205"/>
              <a:ext cx="1567047" cy="45661"/>
              <a:chOff x="1754675" y="2566652"/>
              <a:chExt cx="1945675" cy="56700"/>
            </a:xfrm>
          </p:grpSpPr>
          <p:cxnSp>
            <p:nvCxnSpPr>
              <p:cNvPr id="310" name="Google Shape;310;p16"/>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311" name="Google Shape;311;p16"/>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6"/>
            <p:cNvGrpSpPr/>
            <p:nvPr/>
          </p:nvGrpSpPr>
          <p:grpSpPr>
            <a:xfrm flipH="1">
              <a:off x="6107964" y="1938899"/>
              <a:ext cx="1561280" cy="136187"/>
              <a:chOff x="-154850" y="2676400"/>
              <a:chExt cx="4728285" cy="412439"/>
            </a:xfrm>
          </p:grpSpPr>
          <p:sp>
            <p:nvSpPr>
              <p:cNvPr id="313" name="Google Shape;313;p16"/>
              <p:cNvSpPr/>
              <p:nvPr/>
            </p:nvSpPr>
            <p:spPr>
              <a:xfrm>
                <a:off x="-154850" y="26764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14" name="Google Shape;314;p16"/>
              <p:cNvSpPr/>
              <p:nvPr/>
            </p:nvSpPr>
            <p:spPr>
              <a:xfrm>
                <a:off x="4439036" y="29544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6"/>
            <p:cNvGrpSpPr/>
            <p:nvPr/>
          </p:nvGrpSpPr>
          <p:grpSpPr>
            <a:xfrm flipH="1">
              <a:off x="6361172" y="1590790"/>
              <a:ext cx="3010303" cy="45661"/>
              <a:chOff x="631564" y="2679979"/>
              <a:chExt cx="3737650" cy="56700"/>
            </a:xfrm>
          </p:grpSpPr>
          <p:cxnSp>
            <p:nvCxnSpPr>
              <p:cNvPr id="316" name="Google Shape;316;p16"/>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317" name="Google Shape;317;p16"/>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16"/>
          <p:cNvSpPr/>
          <p:nvPr/>
        </p:nvSpPr>
        <p:spPr>
          <a:xfrm rot="10800000">
            <a:off x="-284501"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6"/>
          <p:cNvGrpSpPr/>
          <p:nvPr/>
        </p:nvGrpSpPr>
        <p:grpSpPr>
          <a:xfrm>
            <a:off x="-1754525" y="-2478031"/>
            <a:ext cx="12821147" cy="8256735"/>
            <a:chOff x="-1754525" y="-2478031"/>
            <a:chExt cx="12821147" cy="8256735"/>
          </a:xfrm>
        </p:grpSpPr>
        <p:sp>
          <p:nvSpPr>
            <p:cNvPr id="320" name="Google Shape;320;p16"/>
            <p:cNvSpPr/>
            <p:nvPr/>
          </p:nvSpPr>
          <p:spPr>
            <a:xfrm rot="10800000">
              <a:off x="5951215"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17545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22"/>
        <p:cNvGrpSpPr/>
        <p:nvPr/>
      </p:nvGrpSpPr>
      <p:grpSpPr>
        <a:xfrm>
          <a:off x="0" y="0"/>
          <a:ext cx="0" cy="0"/>
          <a:chOff x="0" y="0"/>
          <a:chExt cx="0" cy="0"/>
        </a:xfrm>
      </p:grpSpPr>
      <p:sp>
        <p:nvSpPr>
          <p:cNvPr id="323" name="Google Shape;323;p17"/>
          <p:cNvSpPr/>
          <p:nvPr/>
        </p:nvSpPr>
        <p:spPr>
          <a:xfrm rot="10800000">
            <a:off x="666600" y="478394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flipH="1">
            <a:off x="-17545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259172" y="46349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7"/>
          <p:cNvGrpSpPr/>
          <p:nvPr/>
        </p:nvGrpSpPr>
        <p:grpSpPr>
          <a:xfrm>
            <a:off x="6644522" y="4451415"/>
            <a:ext cx="3427062" cy="540036"/>
            <a:chOff x="5446772" y="1743190"/>
            <a:chExt cx="3427062" cy="540036"/>
          </a:xfrm>
        </p:grpSpPr>
        <p:grpSp>
          <p:nvGrpSpPr>
            <p:cNvPr id="327" name="Google Shape;327;p17"/>
            <p:cNvGrpSpPr/>
            <p:nvPr/>
          </p:nvGrpSpPr>
          <p:grpSpPr>
            <a:xfrm flipH="1">
              <a:off x="5803750" y="2180862"/>
              <a:ext cx="3070084" cy="102364"/>
              <a:chOff x="1779150" y="2604263"/>
              <a:chExt cx="3811875" cy="127113"/>
            </a:xfrm>
          </p:grpSpPr>
          <p:sp>
            <p:nvSpPr>
              <p:cNvPr id="328" name="Google Shape;328;p1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29" name="Google Shape;329;p1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7"/>
            <p:cNvGrpSpPr/>
            <p:nvPr/>
          </p:nvGrpSpPr>
          <p:grpSpPr>
            <a:xfrm flipH="1">
              <a:off x="5898325" y="1865405"/>
              <a:ext cx="1567047" cy="45661"/>
              <a:chOff x="1754675" y="2661275"/>
              <a:chExt cx="1945675" cy="56700"/>
            </a:xfrm>
          </p:grpSpPr>
          <p:cxnSp>
            <p:nvCxnSpPr>
              <p:cNvPr id="331" name="Google Shape;331;p1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1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7"/>
            <p:cNvGrpSpPr/>
            <p:nvPr/>
          </p:nvGrpSpPr>
          <p:grpSpPr>
            <a:xfrm flipH="1">
              <a:off x="5477439" y="1987637"/>
              <a:ext cx="1561280" cy="136187"/>
              <a:chOff x="1754675" y="2824000"/>
              <a:chExt cx="4728285" cy="412439"/>
            </a:xfrm>
          </p:grpSpPr>
          <p:sp>
            <p:nvSpPr>
              <p:cNvPr id="334" name="Google Shape;334;p1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35" name="Google Shape;335;p1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7"/>
            <p:cNvGrpSpPr/>
            <p:nvPr/>
          </p:nvGrpSpPr>
          <p:grpSpPr>
            <a:xfrm flipH="1">
              <a:off x="5446772" y="1743190"/>
              <a:ext cx="3010303" cy="45661"/>
              <a:chOff x="1766900" y="2869225"/>
              <a:chExt cx="3737650" cy="56700"/>
            </a:xfrm>
          </p:grpSpPr>
          <p:cxnSp>
            <p:nvCxnSpPr>
              <p:cNvPr id="337" name="Google Shape;337;p1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38" name="Google Shape;338;p1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694176" y="-920239"/>
            <a:ext cx="10964574" cy="6661025"/>
            <a:chOff x="-694176" y="-920239"/>
            <a:chExt cx="10964574" cy="6661025"/>
          </a:xfrm>
        </p:grpSpPr>
        <p:sp>
          <p:nvSpPr>
            <p:cNvPr id="340" name="Google Shape;340;p17"/>
            <p:cNvSpPr/>
            <p:nvPr/>
          </p:nvSpPr>
          <p:spPr>
            <a:xfrm rot="10800000" flipH="1">
              <a:off x="-694176" y="-92023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flipH="1">
              <a:off x="6749999" y="3899186"/>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7"/>
          <p:cNvSpPr txBox="1">
            <a:spLocks noGrp="1"/>
          </p:cNvSpPr>
          <p:nvPr>
            <p:ph type="title"/>
          </p:nvPr>
        </p:nvSpPr>
        <p:spPr>
          <a:xfrm>
            <a:off x="5200875" y="1926400"/>
            <a:ext cx="3077400" cy="63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17"/>
          <p:cNvSpPr txBox="1">
            <a:spLocks noGrp="1"/>
          </p:cNvSpPr>
          <p:nvPr>
            <p:ph type="subTitle" idx="1"/>
          </p:nvPr>
        </p:nvSpPr>
        <p:spPr>
          <a:xfrm>
            <a:off x="5201025" y="2562000"/>
            <a:ext cx="3077400" cy="805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44"/>
        <p:cNvGrpSpPr/>
        <p:nvPr/>
      </p:nvGrpSpPr>
      <p:grpSpPr>
        <a:xfrm>
          <a:off x="0" y="0"/>
          <a:ext cx="0" cy="0"/>
          <a:chOff x="0" y="0"/>
          <a:chExt cx="0" cy="0"/>
        </a:xfrm>
      </p:grpSpPr>
      <p:grpSp>
        <p:nvGrpSpPr>
          <p:cNvPr id="345" name="Google Shape;345;p18"/>
          <p:cNvGrpSpPr/>
          <p:nvPr/>
        </p:nvGrpSpPr>
        <p:grpSpPr>
          <a:xfrm>
            <a:off x="-1289846" y="-464980"/>
            <a:ext cx="3520400" cy="7145645"/>
            <a:chOff x="-1289846" y="-464980"/>
            <a:chExt cx="3520400" cy="7145645"/>
          </a:xfrm>
        </p:grpSpPr>
        <p:sp>
          <p:nvSpPr>
            <p:cNvPr id="346" name="Google Shape;346;p18"/>
            <p:cNvSpPr/>
            <p:nvPr/>
          </p:nvSpPr>
          <p:spPr>
            <a:xfrm rot="10800000" flipH="1">
              <a:off x="-305811" y="-464980"/>
              <a:ext cx="1920158" cy="1004478"/>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1289846" y="460400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18"/>
          <p:cNvSpPr txBox="1">
            <a:spLocks noGrp="1"/>
          </p:cNvSpPr>
          <p:nvPr>
            <p:ph type="subTitle" idx="1"/>
          </p:nvPr>
        </p:nvSpPr>
        <p:spPr>
          <a:xfrm>
            <a:off x="713225" y="1071950"/>
            <a:ext cx="3848100" cy="1598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350" name="Google Shape;350;p18"/>
          <p:cNvSpPr/>
          <p:nvPr/>
        </p:nvSpPr>
        <p:spPr>
          <a:xfrm flipH="1">
            <a:off x="-871159" y="5394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rot="10800000" flipH="1">
            <a:off x="-2006799"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8"/>
          <p:cNvGrpSpPr/>
          <p:nvPr/>
        </p:nvGrpSpPr>
        <p:grpSpPr>
          <a:xfrm flipH="1">
            <a:off x="7324525" y="151290"/>
            <a:ext cx="3296400" cy="703085"/>
            <a:chOff x="-12" y="3628590"/>
            <a:chExt cx="3296400" cy="703085"/>
          </a:xfrm>
        </p:grpSpPr>
        <p:grpSp>
          <p:nvGrpSpPr>
            <p:cNvPr id="353" name="Google Shape;353;p18"/>
            <p:cNvGrpSpPr/>
            <p:nvPr/>
          </p:nvGrpSpPr>
          <p:grpSpPr>
            <a:xfrm>
              <a:off x="854867" y="3996692"/>
              <a:ext cx="1567047" cy="45661"/>
              <a:chOff x="1754675" y="2661275"/>
              <a:chExt cx="1945675" cy="56700"/>
            </a:xfrm>
          </p:grpSpPr>
          <p:cxnSp>
            <p:nvCxnSpPr>
              <p:cNvPr id="354" name="Google Shape;354;p1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55" name="Google Shape;355;p1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18"/>
            <p:cNvGrpSpPr/>
            <p:nvPr/>
          </p:nvGrpSpPr>
          <p:grpSpPr>
            <a:xfrm>
              <a:off x="518420" y="4195487"/>
              <a:ext cx="1561280" cy="136187"/>
              <a:chOff x="1754675" y="2824000"/>
              <a:chExt cx="4728285" cy="412439"/>
            </a:xfrm>
          </p:grpSpPr>
          <p:sp>
            <p:nvSpPr>
              <p:cNvPr id="357" name="Google Shape;357;p1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58" name="Google Shape;358;p1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8"/>
            <p:cNvGrpSpPr/>
            <p:nvPr/>
          </p:nvGrpSpPr>
          <p:grpSpPr>
            <a:xfrm>
              <a:off x="226304" y="3764887"/>
              <a:ext cx="3070084" cy="102364"/>
              <a:chOff x="1779150" y="2604263"/>
              <a:chExt cx="3811875" cy="127113"/>
            </a:xfrm>
          </p:grpSpPr>
          <p:sp>
            <p:nvSpPr>
              <p:cNvPr id="360" name="Google Shape;360;p1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61" name="Google Shape;361;p1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8"/>
            <p:cNvGrpSpPr/>
            <p:nvPr/>
          </p:nvGrpSpPr>
          <p:grpSpPr>
            <a:xfrm>
              <a:off x="-12" y="3628590"/>
              <a:ext cx="3010303" cy="45661"/>
              <a:chOff x="1766900" y="2869225"/>
              <a:chExt cx="3737650" cy="56700"/>
            </a:xfrm>
          </p:grpSpPr>
          <p:cxnSp>
            <p:nvCxnSpPr>
              <p:cNvPr id="363" name="Google Shape;363;p1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64" name="Google Shape;364;p1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0_1">
    <p:spTree>
      <p:nvGrpSpPr>
        <p:cNvPr id="1" name="Shape 365"/>
        <p:cNvGrpSpPr/>
        <p:nvPr/>
      </p:nvGrpSpPr>
      <p:grpSpPr>
        <a:xfrm>
          <a:off x="0" y="0"/>
          <a:ext cx="0" cy="0"/>
          <a:chOff x="0" y="0"/>
          <a:chExt cx="0" cy="0"/>
        </a:xfrm>
      </p:grpSpPr>
      <p:grpSp>
        <p:nvGrpSpPr>
          <p:cNvPr id="366" name="Google Shape;366;p19"/>
          <p:cNvGrpSpPr/>
          <p:nvPr/>
        </p:nvGrpSpPr>
        <p:grpSpPr>
          <a:xfrm>
            <a:off x="-1657830" y="-1821713"/>
            <a:ext cx="13368611" cy="9000374"/>
            <a:chOff x="-1657830" y="-1821713"/>
            <a:chExt cx="13368611" cy="9000374"/>
          </a:xfrm>
        </p:grpSpPr>
        <p:sp>
          <p:nvSpPr>
            <p:cNvPr id="367" name="Google Shape;367;p19"/>
            <p:cNvSpPr/>
            <p:nvPr/>
          </p:nvSpPr>
          <p:spPr>
            <a:xfrm flipH="1">
              <a:off x="-1657830" y="4429574"/>
              <a:ext cx="13368611" cy="2749087"/>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rot="10800000">
              <a:off x="6074499" y="-1821713"/>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9"/>
          <p:cNvGrpSpPr/>
          <p:nvPr/>
        </p:nvGrpSpPr>
        <p:grpSpPr>
          <a:xfrm>
            <a:off x="-1296840" y="259346"/>
            <a:ext cx="11980094" cy="4549229"/>
            <a:chOff x="-1296840" y="259346"/>
            <a:chExt cx="11980094" cy="4549229"/>
          </a:xfrm>
        </p:grpSpPr>
        <p:grpSp>
          <p:nvGrpSpPr>
            <p:cNvPr id="370" name="Google Shape;370;p19"/>
            <p:cNvGrpSpPr/>
            <p:nvPr/>
          </p:nvGrpSpPr>
          <p:grpSpPr>
            <a:xfrm rot="10800000">
              <a:off x="-1296840" y="259346"/>
              <a:ext cx="3074607" cy="453954"/>
              <a:chOff x="5478797" y="847321"/>
              <a:chExt cx="3074607" cy="453954"/>
            </a:xfrm>
          </p:grpSpPr>
          <p:grpSp>
            <p:nvGrpSpPr>
              <p:cNvPr id="371" name="Google Shape;371;p19"/>
              <p:cNvGrpSpPr/>
              <p:nvPr/>
            </p:nvGrpSpPr>
            <p:grpSpPr>
              <a:xfrm flipH="1">
                <a:off x="5675409" y="922405"/>
                <a:ext cx="2877996" cy="223763"/>
                <a:chOff x="1687059" y="2012316"/>
                <a:chExt cx="3573375" cy="277863"/>
              </a:xfrm>
            </p:grpSpPr>
            <p:sp>
              <p:nvSpPr>
                <p:cNvPr id="372" name="Google Shape;372;p19"/>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373" name="Google Shape;373;p19"/>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9"/>
              <p:cNvGrpSpPr/>
              <p:nvPr/>
            </p:nvGrpSpPr>
            <p:grpSpPr>
              <a:xfrm flipH="1">
                <a:off x="6072799" y="847321"/>
                <a:ext cx="2430997" cy="185534"/>
                <a:chOff x="1748547" y="1392116"/>
                <a:chExt cx="5911958" cy="451312"/>
              </a:xfrm>
            </p:grpSpPr>
            <p:sp>
              <p:nvSpPr>
                <p:cNvPr id="375" name="Google Shape;375;p1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376" name="Google Shape;376;p1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9"/>
              <p:cNvGrpSpPr/>
              <p:nvPr/>
            </p:nvGrpSpPr>
            <p:grpSpPr>
              <a:xfrm flipH="1">
                <a:off x="5478797" y="1255615"/>
                <a:ext cx="3010303" cy="45661"/>
                <a:chOff x="1766900" y="2869225"/>
                <a:chExt cx="3737650" cy="56700"/>
              </a:xfrm>
            </p:grpSpPr>
            <p:cxnSp>
              <p:nvCxnSpPr>
                <p:cNvPr id="378" name="Google Shape;378;p1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79" name="Google Shape;379;p1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19"/>
            <p:cNvGrpSpPr/>
            <p:nvPr/>
          </p:nvGrpSpPr>
          <p:grpSpPr>
            <a:xfrm flipH="1">
              <a:off x="7083467" y="3764471"/>
              <a:ext cx="3599787" cy="1044104"/>
              <a:chOff x="-1431671" y="656496"/>
              <a:chExt cx="3599787" cy="1044104"/>
            </a:xfrm>
          </p:grpSpPr>
          <p:grpSp>
            <p:nvGrpSpPr>
              <p:cNvPr id="381" name="Google Shape;381;p19"/>
              <p:cNvGrpSpPr/>
              <p:nvPr/>
            </p:nvGrpSpPr>
            <p:grpSpPr>
              <a:xfrm>
                <a:off x="-368508" y="1432892"/>
                <a:ext cx="1567047" cy="45661"/>
                <a:chOff x="1754675" y="2661275"/>
                <a:chExt cx="1945675" cy="56700"/>
              </a:xfrm>
            </p:grpSpPr>
            <p:cxnSp>
              <p:nvCxnSpPr>
                <p:cNvPr id="382" name="Google Shape;382;p1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1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9"/>
              <p:cNvGrpSpPr/>
              <p:nvPr/>
            </p:nvGrpSpPr>
            <p:grpSpPr>
              <a:xfrm>
                <a:off x="-766480" y="1564412"/>
                <a:ext cx="1561280" cy="136187"/>
                <a:chOff x="1754675" y="2824000"/>
                <a:chExt cx="4728285" cy="412439"/>
              </a:xfrm>
            </p:grpSpPr>
            <p:sp>
              <p:nvSpPr>
                <p:cNvPr id="385" name="Google Shape;385;p1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386" name="Google Shape;386;p1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19"/>
              <p:cNvGrpSpPr/>
              <p:nvPr/>
            </p:nvGrpSpPr>
            <p:grpSpPr>
              <a:xfrm>
                <a:off x="-1431671" y="1201087"/>
                <a:ext cx="3070084" cy="102364"/>
                <a:chOff x="1779150" y="2604263"/>
                <a:chExt cx="3811875" cy="127113"/>
              </a:xfrm>
            </p:grpSpPr>
            <p:sp>
              <p:nvSpPr>
                <p:cNvPr id="388" name="Google Shape;388;p1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389" name="Google Shape;389;p1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9"/>
              <p:cNvGrpSpPr/>
              <p:nvPr/>
            </p:nvGrpSpPr>
            <p:grpSpPr>
              <a:xfrm>
                <a:off x="-856941" y="773805"/>
                <a:ext cx="2877996" cy="223763"/>
                <a:chOff x="1748550" y="2064750"/>
                <a:chExt cx="3573375" cy="277863"/>
              </a:xfrm>
            </p:grpSpPr>
            <p:sp>
              <p:nvSpPr>
                <p:cNvPr id="391" name="Google Shape;391;p1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392" name="Google Shape;392;p1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856882" y="656496"/>
                <a:ext cx="2430997" cy="185534"/>
                <a:chOff x="1748547" y="1392116"/>
                <a:chExt cx="5911958" cy="451312"/>
              </a:xfrm>
            </p:grpSpPr>
            <p:sp>
              <p:nvSpPr>
                <p:cNvPr id="394" name="Google Shape;394;p1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395" name="Google Shape;395;p1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9"/>
              <p:cNvGrpSpPr/>
              <p:nvPr/>
            </p:nvGrpSpPr>
            <p:grpSpPr>
              <a:xfrm>
                <a:off x="-842187" y="1064790"/>
                <a:ext cx="3010303" cy="45661"/>
                <a:chOff x="1766900" y="2869225"/>
                <a:chExt cx="3737650" cy="56700"/>
              </a:xfrm>
            </p:grpSpPr>
            <p:cxnSp>
              <p:nvCxnSpPr>
                <p:cNvPr id="397" name="Google Shape;397;p1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398" name="Google Shape;398;p1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 name="Google Shape;399;p19"/>
          <p:cNvGrpSpPr/>
          <p:nvPr/>
        </p:nvGrpSpPr>
        <p:grpSpPr>
          <a:xfrm>
            <a:off x="-2546154" y="-635197"/>
            <a:ext cx="12379564" cy="6575223"/>
            <a:chOff x="-2546154" y="-635197"/>
            <a:chExt cx="12379564" cy="6575223"/>
          </a:xfrm>
        </p:grpSpPr>
        <p:sp>
          <p:nvSpPr>
            <p:cNvPr id="400" name="Google Shape;400;p19"/>
            <p:cNvSpPr/>
            <p:nvPr/>
          </p:nvSpPr>
          <p:spPr>
            <a:xfrm rot="10800000" flipH="1">
              <a:off x="7028137" y="-635197"/>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9"/>
            <p:cNvGrpSpPr/>
            <p:nvPr/>
          </p:nvGrpSpPr>
          <p:grpSpPr>
            <a:xfrm flipH="1">
              <a:off x="-2546154" y="4429587"/>
              <a:ext cx="4147840" cy="1510440"/>
              <a:chOff x="4132575" y="4716825"/>
              <a:chExt cx="5724316" cy="2084515"/>
            </a:xfrm>
          </p:grpSpPr>
          <p:sp>
            <p:nvSpPr>
              <p:cNvPr id="402" name="Google Shape;402;p19"/>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 name="Google Shape;404;p19"/>
          <p:cNvGrpSpPr/>
          <p:nvPr/>
        </p:nvGrpSpPr>
        <p:grpSpPr>
          <a:xfrm>
            <a:off x="-281888" y="-10703"/>
            <a:ext cx="10398364" cy="4440282"/>
            <a:chOff x="-281888" y="-10703"/>
            <a:chExt cx="10398364" cy="4440282"/>
          </a:xfrm>
        </p:grpSpPr>
        <p:sp>
          <p:nvSpPr>
            <p:cNvPr id="405" name="Google Shape;405;p19"/>
            <p:cNvSpPr/>
            <p:nvPr/>
          </p:nvSpPr>
          <p:spPr>
            <a:xfrm>
              <a:off x="8698225" y="90219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6098975" y="-10703"/>
              <a:ext cx="1044698" cy="196679"/>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281888" y="4232899"/>
              <a:ext cx="1044698" cy="196679"/>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9" name="Google Shape;409;p19"/>
          <p:cNvSpPr txBox="1">
            <a:spLocks noGrp="1"/>
          </p:cNvSpPr>
          <p:nvPr>
            <p:ph type="subTitle" idx="1"/>
          </p:nvPr>
        </p:nvSpPr>
        <p:spPr>
          <a:xfrm>
            <a:off x="2835450" y="1017725"/>
            <a:ext cx="3410400" cy="28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201825" y="-1528931"/>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0"/>
          <p:cNvSpPr/>
          <p:nvPr/>
        </p:nvSpPr>
        <p:spPr>
          <a:xfrm>
            <a:off x="-1021725" y="398384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828950" y="425085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19" name="Google Shape;419;p2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20"/>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25" name="Google Shape;425;p2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428" name="Google Shape;428;p20"/>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4869042"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1" name="Google Shape;431;p20"/>
          <p:cNvSpPr txBox="1">
            <a:spLocks noGrp="1"/>
          </p:cNvSpPr>
          <p:nvPr>
            <p:ph type="subTitle" idx="2"/>
          </p:nvPr>
        </p:nvSpPr>
        <p:spPr>
          <a:xfrm>
            <a:off x="1739345"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2" name="Google Shape;432;p20"/>
          <p:cNvSpPr txBox="1">
            <a:spLocks noGrp="1"/>
          </p:cNvSpPr>
          <p:nvPr>
            <p:ph type="subTitle" idx="3"/>
          </p:nvPr>
        </p:nvSpPr>
        <p:spPr>
          <a:xfrm>
            <a:off x="1739345"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33" name="Google Shape;433;p20"/>
          <p:cNvSpPr txBox="1">
            <a:spLocks noGrp="1"/>
          </p:cNvSpPr>
          <p:nvPr>
            <p:ph type="subTitle" idx="4"/>
          </p:nvPr>
        </p:nvSpPr>
        <p:spPr>
          <a:xfrm>
            <a:off x="4869042"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88"/>
        <p:cNvGrpSpPr/>
        <p:nvPr/>
      </p:nvGrpSpPr>
      <p:grpSpPr>
        <a:xfrm>
          <a:off x="0" y="0"/>
          <a:ext cx="0" cy="0"/>
          <a:chOff x="0" y="0"/>
          <a:chExt cx="0" cy="0"/>
        </a:xfrm>
      </p:grpSpPr>
      <p:sp>
        <p:nvSpPr>
          <p:cNvPr id="489" name="Google Shape;48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0" name="Google Shape;490;p23"/>
          <p:cNvSpPr txBox="1">
            <a:spLocks noGrp="1"/>
          </p:cNvSpPr>
          <p:nvPr>
            <p:ph type="subTitle" idx="1"/>
          </p:nvPr>
        </p:nvSpPr>
        <p:spPr>
          <a:xfrm>
            <a:off x="1689126" y="17606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23"/>
          <p:cNvSpPr txBox="1">
            <a:spLocks noGrp="1"/>
          </p:cNvSpPr>
          <p:nvPr>
            <p:ph type="subTitle" idx="2"/>
          </p:nvPr>
        </p:nvSpPr>
        <p:spPr>
          <a:xfrm>
            <a:off x="5210878" y="17606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2" name="Google Shape;492;p23"/>
          <p:cNvSpPr txBox="1">
            <a:spLocks noGrp="1"/>
          </p:cNvSpPr>
          <p:nvPr>
            <p:ph type="subTitle" idx="3"/>
          </p:nvPr>
        </p:nvSpPr>
        <p:spPr>
          <a:xfrm>
            <a:off x="1689126" y="33450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3" name="Google Shape;493;p23"/>
          <p:cNvSpPr txBox="1">
            <a:spLocks noGrp="1"/>
          </p:cNvSpPr>
          <p:nvPr>
            <p:ph type="subTitle" idx="4"/>
          </p:nvPr>
        </p:nvSpPr>
        <p:spPr>
          <a:xfrm>
            <a:off x="5210878" y="33450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4" name="Google Shape;494;p23"/>
          <p:cNvSpPr txBox="1">
            <a:spLocks noGrp="1"/>
          </p:cNvSpPr>
          <p:nvPr>
            <p:ph type="subTitle" idx="5"/>
          </p:nvPr>
        </p:nvSpPr>
        <p:spPr>
          <a:xfrm>
            <a:off x="1689126" y="145555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5" name="Google Shape;495;p23"/>
          <p:cNvSpPr txBox="1">
            <a:spLocks noGrp="1"/>
          </p:cNvSpPr>
          <p:nvPr>
            <p:ph type="subTitle" idx="6"/>
          </p:nvPr>
        </p:nvSpPr>
        <p:spPr>
          <a:xfrm>
            <a:off x="1689126" y="304000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6" name="Google Shape;496;p23"/>
          <p:cNvSpPr txBox="1">
            <a:spLocks noGrp="1"/>
          </p:cNvSpPr>
          <p:nvPr>
            <p:ph type="subTitle" idx="7"/>
          </p:nvPr>
        </p:nvSpPr>
        <p:spPr>
          <a:xfrm>
            <a:off x="5210851" y="145555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497" name="Google Shape;497;p23"/>
          <p:cNvSpPr txBox="1">
            <a:spLocks noGrp="1"/>
          </p:cNvSpPr>
          <p:nvPr>
            <p:ph type="subTitle" idx="8"/>
          </p:nvPr>
        </p:nvSpPr>
        <p:spPr>
          <a:xfrm>
            <a:off x="5210851" y="3040000"/>
            <a:ext cx="28110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498" name="Google Shape;498;p23"/>
          <p:cNvGrpSpPr/>
          <p:nvPr/>
        </p:nvGrpSpPr>
        <p:grpSpPr>
          <a:xfrm>
            <a:off x="-1014025" y="-964868"/>
            <a:ext cx="10158024" cy="7826893"/>
            <a:chOff x="-1014025" y="-964868"/>
            <a:chExt cx="10158024" cy="7826893"/>
          </a:xfrm>
        </p:grpSpPr>
        <p:sp>
          <p:nvSpPr>
            <p:cNvPr id="499" name="Google Shape;499;p23"/>
            <p:cNvSpPr/>
            <p:nvPr/>
          </p:nvSpPr>
          <p:spPr>
            <a:xfrm rot="10800000">
              <a:off x="-1014025" y="-96486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flipH="1">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3"/>
          <p:cNvGrpSpPr/>
          <p:nvPr/>
        </p:nvGrpSpPr>
        <p:grpSpPr>
          <a:xfrm flipH="1">
            <a:off x="-2799911" y="4184068"/>
            <a:ext cx="3894036" cy="692436"/>
            <a:chOff x="5477439" y="1590790"/>
            <a:chExt cx="3894036" cy="692436"/>
          </a:xfrm>
        </p:grpSpPr>
        <p:grpSp>
          <p:nvGrpSpPr>
            <p:cNvPr id="502" name="Google Shape;502;p23"/>
            <p:cNvGrpSpPr/>
            <p:nvPr/>
          </p:nvGrpSpPr>
          <p:grpSpPr>
            <a:xfrm flipH="1">
              <a:off x="5803750" y="2180862"/>
              <a:ext cx="3070084" cy="102364"/>
              <a:chOff x="1779150" y="2604263"/>
              <a:chExt cx="3811875" cy="127113"/>
            </a:xfrm>
          </p:grpSpPr>
          <p:sp>
            <p:nvSpPr>
              <p:cNvPr id="503" name="Google Shape;503;p23"/>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04" name="Google Shape;504;p23"/>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3"/>
            <p:cNvGrpSpPr/>
            <p:nvPr/>
          </p:nvGrpSpPr>
          <p:grpSpPr>
            <a:xfrm flipH="1">
              <a:off x="5898325" y="1789205"/>
              <a:ext cx="1567047" cy="45661"/>
              <a:chOff x="1754675" y="2566652"/>
              <a:chExt cx="1945675" cy="56700"/>
            </a:xfrm>
          </p:grpSpPr>
          <p:cxnSp>
            <p:nvCxnSpPr>
              <p:cNvPr id="506" name="Google Shape;506;p23"/>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507" name="Google Shape;507;p23"/>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3"/>
            <p:cNvGrpSpPr/>
            <p:nvPr/>
          </p:nvGrpSpPr>
          <p:grpSpPr>
            <a:xfrm flipH="1">
              <a:off x="5477439" y="1987637"/>
              <a:ext cx="1561280" cy="136187"/>
              <a:chOff x="1754675" y="2824000"/>
              <a:chExt cx="4728285" cy="412439"/>
            </a:xfrm>
          </p:grpSpPr>
          <p:sp>
            <p:nvSpPr>
              <p:cNvPr id="509" name="Google Shape;509;p2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10" name="Google Shape;510;p2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23"/>
            <p:cNvGrpSpPr/>
            <p:nvPr/>
          </p:nvGrpSpPr>
          <p:grpSpPr>
            <a:xfrm flipH="1">
              <a:off x="6361172" y="1590790"/>
              <a:ext cx="3010303" cy="45661"/>
              <a:chOff x="631564" y="2679979"/>
              <a:chExt cx="3737650" cy="56700"/>
            </a:xfrm>
          </p:grpSpPr>
          <p:cxnSp>
            <p:nvCxnSpPr>
              <p:cNvPr id="512" name="Google Shape;512;p23"/>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513" name="Google Shape;513;p23"/>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 name="Google Shape;514;p23"/>
          <p:cNvSpPr/>
          <p:nvPr/>
        </p:nvSpPr>
        <p:spPr>
          <a:xfrm rot="10800000" flipH="1">
            <a:off x="7721650"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23"/>
          <p:cNvGrpSpPr/>
          <p:nvPr/>
        </p:nvGrpSpPr>
        <p:grpSpPr>
          <a:xfrm>
            <a:off x="-2689610" y="-2478031"/>
            <a:ext cx="13399307" cy="8256735"/>
            <a:chOff x="-2689610" y="-2478031"/>
            <a:chExt cx="13399307" cy="8256735"/>
          </a:xfrm>
        </p:grpSpPr>
        <p:sp>
          <p:nvSpPr>
            <p:cNvPr id="516" name="Google Shape;516;p23"/>
            <p:cNvSpPr/>
            <p:nvPr/>
          </p:nvSpPr>
          <p:spPr>
            <a:xfrm rot="10800000" flipH="1">
              <a:off x="-268961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3"/>
            <p:cNvSpPr/>
            <p:nvPr/>
          </p:nvSpPr>
          <p:spPr>
            <a:xfrm>
              <a:off x="79044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18"/>
        <p:cNvGrpSpPr/>
        <p:nvPr/>
      </p:nvGrpSpPr>
      <p:grpSpPr>
        <a:xfrm>
          <a:off x="0" y="0"/>
          <a:ext cx="0" cy="0"/>
          <a:chOff x="0" y="0"/>
          <a:chExt cx="0" cy="0"/>
        </a:xfrm>
      </p:grpSpPr>
      <p:sp>
        <p:nvSpPr>
          <p:cNvPr id="519" name="Google Shape;51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24"/>
          <p:cNvSpPr txBox="1">
            <a:spLocks noGrp="1"/>
          </p:cNvSpPr>
          <p:nvPr>
            <p:ph type="subTitle" idx="1"/>
          </p:nvPr>
        </p:nvSpPr>
        <p:spPr>
          <a:xfrm>
            <a:off x="720000"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1" name="Google Shape;521;p24"/>
          <p:cNvSpPr txBox="1">
            <a:spLocks noGrp="1"/>
          </p:cNvSpPr>
          <p:nvPr>
            <p:ph type="subTitle" idx="2"/>
          </p:nvPr>
        </p:nvSpPr>
        <p:spPr>
          <a:xfrm>
            <a:off x="3392266"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2" name="Google Shape;522;p24"/>
          <p:cNvSpPr txBox="1">
            <a:spLocks noGrp="1"/>
          </p:cNvSpPr>
          <p:nvPr>
            <p:ph type="subTitle" idx="3"/>
          </p:nvPr>
        </p:nvSpPr>
        <p:spPr>
          <a:xfrm>
            <a:off x="720000"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3" name="Google Shape;523;p24"/>
          <p:cNvSpPr txBox="1">
            <a:spLocks noGrp="1"/>
          </p:cNvSpPr>
          <p:nvPr>
            <p:ph type="subTitle" idx="4"/>
          </p:nvPr>
        </p:nvSpPr>
        <p:spPr>
          <a:xfrm>
            <a:off x="3392266"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24"/>
          <p:cNvSpPr txBox="1">
            <a:spLocks noGrp="1"/>
          </p:cNvSpPr>
          <p:nvPr>
            <p:ph type="subTitle" idx="5"/>
          </p:nvPr>
        </p:nvSpPr>
        <p:spPr>
          <a:xfrm>
            <a:off x="6064528" y="1955324"/>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24"/>
          <p:cNvSpPr txBox="1">
            <a:spLocks noGrp="1"/>
          </p:cNvSpPr>
          <p:nvPr>
            <p:ph type="subTitle" idx="6"/>
          </p:nvPr>
        </p:nvSpPr>
        <p:spPr>
          <a:xfrm>
            <a:off x="6064528" y="3833100"/>
            <a:ext cx="2359500" cy="8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24"/>
          <p:cNvSpPr txBox="1">
            <a:spLocks noGrp="1"/>
          </p:cNvSpPr>
          <p:nvPr>
            <p:ph type="subTitle" idx="7"/>
          </p:nvPr>
        </p:nvSpPr>
        <p:spPr>
          <a:xfrm>
            <a:off x="724640"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7" name="Google Shape;527;p24"/>
          <p:cNvSpPr txBox="1">
            <a:spLocks noGrp="1"/>
          </p:cNvSpPr>
          <p:nvPr>
            <p:ph type="subTitle" idx="8"/>
          </p:nvPr>
        </p:nvSpPr>
        <p:spPr>
          <a:xfrm>
            <a:off x="3396904"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8" name="Google Shape;528;p24"/>
          <p:cNvSpPr txBox="1">
            <a:spLocks noGrp="1"/>
          </p:cNvSpPr>
          <p:nvPr>
            <p:ph type="subTitle" idx="9"/>
          </p:nvPr>
        </p:nvSpPr>
        <p:spPr>
          <a:xfrm>
            <a:off x="6069165" y="1734325"/>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29" name="Google Shape;529;p24"/>
          <p:cNvSpPr txBox="1">
            <a:spLocks noGrp="1"/>
          </p:cNvSpPr>
          <p:nvPr>
            <p:ph type="subTitle" idx="13"/>
          </p:nvPr>
        </p:nvSpPr>
        <p:spPr>
          <a:xfrm>
            <a:off x="724640"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30" name="Google Shape;530;p24"/>
          <p:cNvSpPr txBox="1">
            <a:spLocks noGrp="1"/>
          </p:cNvSpPr>
          <p:nvPr>
            <p:ph type="subTitle" idx="14"/>
          </p:nvPr>
        </p:nvSpPr>
        <p:spPr>
          <a:xfrm>
            <a:off x="3396904"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531" name="Google Shape;531;p24"/>
          <p:cNvSpPr txBox="1">
            <a:spLocks noGrp="1"/>
          </p:cNvSpPr>
          <p:nvPr>
            <p:ph type="subTitle" idx="15"/>
          </p:nvPr>
        </p:nvSpPr>
        <p:spPr>
          <a:xfrm>
            <a:off x="6069165" y="3608903"/>
            <a:ext cx="2350200" cy="377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rtl="0">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532" name="Google Shape;532;p24"/>
          <p:cNvGrpSpPr/>
          <p:nvPr/>
        </p:nvGrpSpPr>
        <p:grpSpPr>
          <a:xfrm>
            <a:off x="-1764035" y="-2478031"/>
            <a:ext cx="10908034" cy="9340057"/>
            <a:chOff x="-1764035" y="-2478031"/>
            <a:chExt cx="10908034" cy="9340057"/>
          </a:xfrm>
        </p:grpSpPr>
        <p:sp>
          <p:nvSpPr>
            <p:cNvPr id="533" name="Google Shape;533;p24"/>
            <p:cNvSpPr/>
            <p:nvPr/>
          </p:nvSpPr>
          <p:spPr>
            <a:xfrm rot="10800000" flipH="1">
              <a:off x="-1764035"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4"/>
          <p:cNvGrpSpPr/>
          <p:nvPr/>
        </p:nvGrpSpPr>
        <p:grpSpPr>
          <a:xfrm rot="10800000" flipH="1">
            <a:off x="8041939" y="144568"/>
            <a:ext cx="3894036" cy="692436"/>
            <a:chOff x="5477439" y="1590790"/>
            <a:chExt cx="3894036" cy="692436"/>
          </a:xfrm>
        </p:grpSpPr>
        <p:grpSp>
          <p:nvGrpSpPr>
            <p:cNvPr id="536" name="Google Shape;536;p24"/>
            <p:cNvGrpSpPr/>
            <p:nvPr/>
          </p:nvGrpSpPr>
          <p:grpSpPr>
            <a:xfrm flipH="1">
              <a:off x="5803750" y="2180862"/>
              <a:ext cx="3070084" cy="102364"/>
              <a:chOff x="1779150" y="2604263"/>
              <a:chExt cx="3811875" cy="127113"/>
            </a:xfrm>
          </p:grpSpPr>
          <p:sp>
            <p:nvSpPr>
              <p:cNvPr id="537" name="Google Shape;537;p24"/>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38" name="Google Shape;538;p24"/>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4"/>
            <p:cNvGrpSpPr/>
            <p:nvPr/>
          </p:nvGrpSpPr>
          <p:grpSpPr>
            <a:xfrm flipH="1">
              <a:off x="5898325" y="1789205"/>
              <a:ext cx="1567047" cy="45661"/>
              <a:chOff x="1754675" y="2566652"/>
              <a:chExt cx="1945675" cy="56700"/>
            </a:xfrm>
          </p:grpSpPr>
          <p:cxnSp>
            <p:nvCxnSpPr>
              <p:cNvPr id="540" name="Google Shape;540;p24"/>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24"/>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4"/>
            <p:cNvGrpSpPr/>
            <p:nvPr/>
          </p:nvGrpSpPr>
          <p:grpSpPr>
            <a:xfrm flipH="1">
              <a:off x="5477439" y="1987637"/>
              <a:ext cx="1561280" cy="136187"/>
              <a:chOff x="1754675" y="2824000"/>
              <a:chExt cx="4728285" cy="412439"/>
            </a:xfrm>
          </p:grpSpPr>
          <p:sp>
            <p:nvSpPr>
              <p:cNvPr id="543" name="Google Shape;543;p24"/>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44" name="Google Shape;544;p24"/>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4"/>
            <p:cNvGrpSpPr/>
            <p:nvPr/>
          </p:nvGrpSpPr>
          <p:grpSpPr>
            <a:xfrm flipH="1">
              <a:off x="6361172" y="1590790"/>
              <a:ext cx="3010303" cy="45661"/>
              <a:chOff x="631564" y="2679979"/>
              <a:chExt cx="3737650" cy="56700"/>
            </a:xfrm>
          </p:grpSpPr>
          <p:cxnSp>
            <p:nvCxnSpPr>
              <p:cNvPr id="546" name="Google Shape;546;p24"/>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547" name="Google Shape;547;p24"/>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 name="Google Shape;548;p24"/>
          <p:cNvSpPr/>
          <p:nvPr/>
        </p:nvSpPr>
        <p:spPr>
          <a:xfrm rot="10800000">
            <a:off x="-876276"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24"/>
          <p:cNvGrpSpPr/>
          <p:nvPr/>
        </p:nvGrpSpPr>
        <p:grpSpPr>
          <a:xfrm>
            <a:off x="-1205775" y="-700418"/>
            <a:ext cx="11406422" cy="6958608"/>
            <a:chOff x="-1205775" y="-700418"/>
            <a:chExt cx="11406422" cy="6958608"/>
          </a:xfrm>
        </p:grpSpPr>
        <p:sp>
          <p:nvSpPr>
            <p:cNvPr id="550" name="Google Shape;550;p24"/>
            <p:cNvSpPr/>
            <p:nvPr/>
          </p:nvSpPr>
          <p:spPr>
            <a:xfrm rot="10800000">
              <a:off x="-1205775" y="-700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7395375" y="4720782"/>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52"/>
        <p:cNvGrpSpPr/>
        <p:nvPr/>
      </p:nvGrpSpPr>
      <p:grpSpPr>
        <a:xfrm>
          <a:off x="0" y="0"/>
          <a:ext cx="0" cy="0"/>
          <a:chOff x="0" y="0"/>
          <a:chExt cx="0" cy="0"/>
        </a:xfrm>
      </p:grpSpPr>
      <p:grpSp>
        <p:nvGrpSpPr>
          <p:cNvPr id="553" name="Google Shape;553;p25"/>
          <p:cNvGrpSpPr/>
          <p:nvPr/>
        </p:nvGrpSpPr>
        <p:grpSpPr>
          <a:xfrm>
            <a:off x="-810334" y="-1436216"/>
            <a:ext cx="10049270" cy="7866187"/>
            <a:chOff x="-810334" y="-1436216"/>
            <a:chExt cx="10049270" cy="7866187"/>
          </a:xfrm>
        </p:grpSpPr>
        <p:sp>
          <p:nvSpPr>
            <p:cNvPr id="554" name="Google Shape;554;p25"/>
            <p:cNvSpPr/>
            <p:nvPr/>
          </p:nvSpPr>
          <p:spPr>
            <a:xfrm rot="10800000">
              <a:off x="-56042" y="-1436216"/>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810334" y="450692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flipH="1">
              <a:off x="5463604" y="458837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5"/>
          <p:cNvGrpSpPr/>
          <p:nvPr/>
        </p:nvGrpSpPr>
        <p:grpSpPr>
          <a:xfrm>
            <a:off x="-483963" y="343842"/>
            <a:ext cx="10364069" cy="4799653"/>
            <a:chOff x="-483963" y="343842"/>
            <a:chExt cx="10364069" cy="4799653"/>
          </a:xfrm>
        </p:grpSpPr>
        <p:sp>
          <p:nvSpPr>
            <p:cNvPr id="558" name="Google Shape;558;p25"/>
            <p:cNvSpPr/>
            <p:nvPr/>
          </p:nvSpPr>
          <p:spPr>
            <a:xfrm flipH="1">
              <a:off x="-483963" y="343842"/>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490516" y="4911500"/>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flipH="1">
              <a:off x="8647766"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25"/>
          <p:cNvSpPr/>
          <p:nvPr/>
        </p:nvSpPr>
        <p:spPr>
          <a:xfrm>
            <a:off x="7423987" y="-8"/>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txBox="1">
            <a:spLocks noGrp="1"/>
          </p:cNvSpPr>
          <p:nvPr>
            <p:ph type="title" hasCustomPrompt="1"/>
          </p:nvPr>
        </p:nvSpPr>
        <p:spPr>
          <a:xfrm>
            <a:off x="3365094" y="876275"/>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3" name="Google Shape;563;p25"/>
          <p:cNvSpPr txBox="1">
            <a:spLocks noGrp="1"/>
          </p:cNvSpPr>
          <p:nvPr>
            <p:ph type="subTitle" idx="1"/>
          </p:nvPr>
        </p:nvSpPr>
        <p:spPr>
          <a:xfrm>
            <a:off x="3365094" y="1492766"/>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564" name="Google Shape;564;p25"/>
          <p:cNvSpPr txBox="1">
            <a:spLocks noGrp="1"/>
          </p:cNvSpPr>
          <p:nvPr>
            <p:ph type="title" idx="2" hasCustomPrompt="1"/>
          </p:nvPr>
        </p:nvSpPr>
        <p:spPr>
          <a:xfrm>
            <a:off x="3365094" y="2041118"/>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5" name="Google Shape;565;p25"/>
          <p:cNvSpPr txBox="1">
            <a:spLocks noGrp="1"/>
          </p:cNvSpPr>
          <p:nvPr>
            <p:ph type="subTitle" idx="3"/>
          </p:nvPr>
        </p:nvSpPr>
        <p:spPr>
          <a:xfrm>
            <a:off x="3365094" y="2654570"/>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566" name="Google Shape;566;p25"/>
          <p:cNvSpPr txBox="1">
            <a:spLocks noGrp="1"/>
          </p:cNvSpPr>
          <p:nvPr>
            <p:ph type="title" idx="4" hasCustomPrompt="1"/>
          </p:nvPr>
        </p:nvSpPr>
        <p:spPr>
          <a:xfrm>
            <a:off x="3365094" y="3205961"/>
            <a:ext cx="37542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567" name="Google Shape;567;p25"/>
          <p:cNvSpPr txBox="1">
            <a:spLocks noGrp="1"/>
          </p:cNvSpPr>
          <p:nvPr>
            <p:ph type="subTitle" idx="5"/>
          </p:nvPr>
        </p:nvSpPr>
        <p:spPr>
          <a:xfrm>
            <a:off x="3365094" y="3816373"/>
            <a:ext cx="3754200" cy="41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568" name="Google Shape;568;p25"/>
          <p:cNvGrpSpPr/>
          <p:nvPr/>
        </p:nvGrpSpPr>
        <p:grpSpPr>
          <a:xfrm>
            <a:off x="-955172" y="-1359417"/>
            <a:ext cx="11011936" cy="8170456"/>
            <a:chOff x="-955172" y="-1359417"/>
            <a:chExt cx="11011936" cy="8170456"/>
          </a:xfrm>
        </p:grpSpPr>
        <p:sp>
          <p:nvSpPr>
            <p:cNvPr id="569" name="Google Shape;569;p25"/>
            <p:cNvSpPr/>
            <p:nvPr/>
          </p:nvSpPr>
          <p:spPr>
            <a:xfrm rot="10800000" flipH="1">
              <a:off x="-955172" y="-1359417"/>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flipH="1">
              <a:off x="5718529" y="473438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rot="10800000" flipH="1">
              <a:off x="7251492" y="-8365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flipH="1">
              <a:off x="-718483" y="4740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5"/>
          <p:cNvGrpSpPr/>
          <p:nvPr/>
        </p:nvGrpSpPr>
        <p:grpSpPr>
          <a:xfrm>
            <a:off x="-3334299" y="835002"/>
            <a:ext cx="14148600" cy="3523278"/>
            <a:chOff x="-3334299" y="835002"/>
            <a:chExt cx="14148600" cy="3523278"/>
          </a:xfrm>
        </p:grpSpPr>
        <p:grpSp>
          <p:nvGrpSpPr>
            <p:cNvPr id="574" name="Google Shape;574;p25"/>
            <p:cNvGrpSpPr/>
            <p:nvPr/>
          </p:nvGrpSpPr>
          <p:grpSpPr>
            <a:xfrm flipH="1">
              <a:off x="7517900" y="835002"/>
              <a:ext cx="3296400" cy="703085"/>
              <a:chOff x="-12" y="3628590"/>
              <a:chExt cx="3296400" cy="703085"/>
            </a:xfrm>
          </p:grpSpPr>
          <p:grpSp>
            <p:nvGrpSpPr>
              <p:cNvPr id="575" name="Google Shape;575;p25"/>
              <p:cNvGrpSpPr/>
              <p:nvPr/>
            </p:nvGrpSpPr>
            <p:grpSpPr>
              <a:xfrm>
                <a:off x="854867" y="3996692"/>
                <a:ext cx="1567047" cy="45661"/>
                <a:chOff x="1754675" y="2661275"/>
                <a:chExt cx="1945675" cy="56700"/>
              </a:xfrm>
            </p:grpSpPr>
            <p:cxnSp>
              <p:nvCxnSpPr>
                <p:cNvPr id="576" name="Google Shape;576;p2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577" name="Google Shape;577;p2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5"/>
              <p:cNvGrpSpPr/>
              <p:nvPr/>
            </p:nvGrpSpPr>
            <p:grpSpPr>
              <a:xfrm>
                <a:off x="518420" y="4195487"/>
                <a:ext cx="1561280" cy="136187"/>
                <a:chOff x="1754675" y="2824000"/>
                <a:chExt cx="4728285" cy="412439"/>
              </a:xfrm>
            </p:grpSpPr>
            <p:sp>
              <p:nvSpPr>
                <p:cNvPr id="579" name="Google Shape;579;p2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580" name="Google Shape;580;p2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25"/>
              <p:cNvGrpSpPr/>
              <p:nvPr/>
            </p:nvGrpSpPr>
            <p:grpSpPr>
              <a:xfrm>
                <a:off x="226304" y="3764887"/>
                <a:ext cx="3070084" cy="102364"/>
                <a:chOff x="1779150" y="2604263"/>
                <a:chExt cx="3811875" cy="127113"/>
              </a:xfrm>
            </p:grpSpPr>
            <p:sp>
              <p:nvSpPr>
                <p:cNvPr id="582" name="Google Shape;582;p25"/>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583" name="Google Shape;583;p25"/>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5"/>
              <p:cNvGrpSpPr/>
              <p:nvPr/>
            </p:nvGrpSpPr>
            <p:grpSpPr>
              <a:xfrm>
                <a:off x="-12" y="3628590"/>
                <a:ext cx="3010303" cy="45661"/>
                <a:chOff x="1766900" y="2869225"/>
                <a:chExt cx="3737650" cy="56700"/>
              </a:xfrm>
            </p:grpSpPr>
            <p:cxnSp>
              <p:nvCxnSpPr>
                <p:cNvPr id="585" name="Google Shape;585;p2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586" name="Google Shape;586;p2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 name="Google Shape;587;p25"/>
            <p:cNvGrpSpPr/>
            <p:nvPr/>
          </p:nvGrpSpPr>
          <p:grpSpPr>
            <a:xfrm flipH="1">
              <a:off x="-3334299" y="3816365"/>
              <a:ext cx="4555892" cy="541915"/>
              <a:chOff x="5950034" y="3380465"/>
              <a:chExt cx="4555892" cy="541915"/>
            </a:xfrm>
          </p:grpSpPr>
          <p:grpSp>
            <p:nvGrpSpPr>
              <p:cNvPr id="588" name="Google Shape;588;p25"/>
              <p:cNvGrpSpPr/>
              <p:nvPr/>
            </p:nvGrpSpPr>
            <p:grpSpPr>
              <a:xfrm rot="10800000">
                <a:off x="5950034" y="3380473"/>
                <a:ext cx="2877996" cy="223763"/>
                <a:chOff x="1748550" y="2064750"/>
                <a:chExt cx="3573375" cy="277863"/>
              </a:xfrm>
            </p:grpSpPr>
            <p:sp>
              <p:nvSpPr>
                <p:cNvPr id="589" name="Google Shape;589;p25"/>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590" name="Google Shape;590;p25"/>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5"/>
              <p:cNvGrpSpPr/>
              <p:nvPr/>
            </p:nvGrpSpPr>
            <p:grpSpPr>
              <a:xfrm rot="10800000">
                <a:off x="6396949" y="3536010"/>
                <a:ext cx="2430997" cy="185534"/>
                <a:chOff x="1748547" y="1392116"/>
                <a:chExt cx="5911958" cy="451312"/>
              </a:xfrm>
            </p:grpSpPr>
            <p:sp>
              <p:nvSpPr>
                <p:cNvPr id="592" name="Google Shape;592;p25"/>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593" name="Google Shape;593;p25"/>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5"/>
              <p:cNvGrpSpPr/>
              <p:nvPr/>
            </p:nvGrpSpPr>
            <p:grpSpPr>
              <a:xfrm rot="10800000">
                <a:off x="6906834" y="3876719"/>
                <a:ext cx="3140396" cy="45661"/>
                <a:chOff x="234768" y="1449263"/>
                <a:chExt cx="3899175" cy="56700"/>
              </a:xfrm>
            </p:grpSpPr>
            <p:cxnSp>
              <p:nvCxnSpPr>
                <p:cNvPr id="595" name="Google Shape;595;p25"/>
                <p:cNvCxnSpPr/>
                <p:nvPr/>
              </p:nvCxnSpPr>
              <p:spPr>
                <a:xfrm>
                  <a:off x="234768"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596" name="Google Shape;596;p25"/>
                <p:cNvSpPr/>
                <p:nvPr/>
              </p:nvSpPr>
              <p:spPr>
                <a:xfrm>
                  <a:off x="4077243"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5"/>
              <p:cNvGrpSpPr/>
              <p:nvPr/>
            </p:nvGrpSpPr>
            <p:grpSpPr>
              <a:xfrm flipH="1">
                <a:off x="7495622" y="3380465"/>
                <a:ext cx="3010303" cy="45661"/>
                <a:chOff x="1766900" y="2869225"/>
                <a:chExt cx="3737650" cy="56700"/>
              </a:xfrm>
            </p:grpSpPr>
            <p:cxnSp>
              <p:nvCxnSpPr>
                <p:cNvPr id="598" name="Google Shape;598;p2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599" name="Google Shape;599;p2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3" name="Google Shape;603;p26"/>
            <p:cNvSpPr/>
            <p:nvPr/>
          </p:nvSpPr>
          <p:spPr>
            <a:xfrm flipH="1">
              <a:off x="-973100" y="478681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11" name="Google Shape;611;p2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14" name="Google Shape;614;p2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17" name="Google Shape;617;p2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20" name="Google Shape;620;p2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1" name="Google Shape;621;p26"/>
          <p:cNvSpPr txBox="1">
            <a:spLocks noGrp="1"/>
          </p:cNvSpPr>
          <p:nvPr>
            <p:ph type="title" hasCustomPrompt="1"/>
          </p:nvPr>
        </p:nvSpPr>
        <p:spPr>
          <a:xfrm>
            <a:off x="1531375"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2" name="Google Shape;622;p26"/>
          <p:cNvSpPr txBox="1">
            <a:spLocks noGrp="1"/>
          </p:cNvSpPr>
          <p:nvPr>
            <p:ph type="subTitle" idx="1"/>
          </p:nvPr>
        </p:nvSpPr>
        <p:spPr>
          <a:xfrm>
            <a:off x="9385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3" name="Google Shape;623;p26"/>
          <p:cNvSpPr txBox="1">
            <a:spLocks noGrp="1"/>
          </p:cNvSpPr>
          <p:nvPr>
            <p:ph type="subTitle" idx="2"/>
          </p:nvPr>
        </p:nvSpPr>
        <p:spPr>
          <a:xfrm>
            <a:off x="9385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4" name="Google Shape;624;p26"/>
          <p:cNvSpPr txBox="1">
            <a:spLocks noGrp="1"/>
          </p:cNvSpPr>
          <p:nvPr>
            <p:ph type="title" idx="3" hasCustomPrompt="1"/>
          </p:nvPr>
        </p:nvSpPr>
        <p:spPr>
          <a:xfrm>
            <a:off x="40782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5" name="Google Shape;625;p26"/>
          <p:cNvSpPr txBox="1">
            <a:spLocks noGrp="1"/>
          </p:cNvSpPr>
          <p:nvPr>
            <p:ph type="subTitle" idx="4"/>
          </p:nvPr>
        </p:nvSpPr>
        <p:spPr>
          <a:xfrm>
            <a:off x="34854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6" name="Google Shape;626;p26"/>
          <p:cNvSpPr txBox="1">
            <a:spLocks noGrp="1"/>
          </p:cNvSpPr>
          <p:nvPr>
            <p:ph type="subTitle" idx="5"/>
          </p:nvPr>
        </p:nvSpPr>
        <p:spPr>
          <a:xfrm>
            <a:off x="34854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7" name="Google Shape;627;p26"/>
          <p:cNvSpPr txBox="1">
            <a:spLocks noGrp="1"/>
          </p:cNvSpPr>
          <p:nvPr>
            <p:ph type="title" idx="6" hasCustomPrompt="1"/>
          </p:nvPr>
        </p:nvSpPr>
        <p:spPr>
          <a:xfrm>
            <a:off x="66251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8" name="Google Shape;628;p26"/>
          <p:cNvSpPr txBox="1">
            <a:spLocks noGrp="1"/>
          </p:cNvSpPr>
          <p:nvPr>
            <p:ph type="subTitle" idx="7"/>
          </p:nvPr>
        </p:nvSpPr>
        <p:spPr>
          <a:xfrm>
            <a:off x="60323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9" name="Google Shape;629;p26"/>
          <p:cNvSpPr txBox="1">
            <a:spLocks noGrp="1"/>
          </p:cNvSpPr>
          <p:nvPr>
            <p:ph type="subTitle" idx="8"/>
          </p:nvPr>
        </p:nvSpPr>
        <p:spPr>
          <a:xfrm>
            <a:off x="60323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30" name="Google Shape;630;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31"/>
        <p:cNvGrpSpPr/>
        <p:nvPr/>
      </p:nvGrpSpPr>
      <p:grpSpPr>
        <a:xfrm>
          <a:off x="0" y="0"/>
          <a:ext cx="0" cy="0"/>
          <a:chOff x="0" y="0"/>
          <a:chExt cx="0" cy="0"/>
        </a:xfrm>
      </p:grpSpPr>
      <p:sp>
        <p:nvSpPr>
          <p:cNvPr id="632" name="Google Shape;63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3" name="Google Shape;633;p27"/>
          <p:cNvGrpSpPr/>
          <p:nvPr/>
        </p:nvGrpSpPr>
        <p:grpSpPr>
          <a:xfrm rot="10800000" flipH="1">
            <a:off x="7632084" y="158865"/>
            <a:ext cx="3010303" cy="380635"/>
            <a:chOff x="5446772" y="1743190"/>
            <a:chExt cx="3010303" cy="380635"/>
          </a:xfrm>
        </p:grpSpPr>
        <p:grpSp>
          <p:nvGrpSpPr>
            <p:cNvPr id="634" name="Google Shape;634;p27"/>
            <p:cNvGrpSpPr/>
            <p:nvPr/>
          </p:nvGrpSpPr>
          <p:grpSpPr>
            <a:xfrm flipH="1">
              <a:off x="5898325" y="1865405"/>
              <a:ext cx="1567047" cy="45661"/>
              <a:chOff x="1754675" y="2661275"/>
              <a:chExt cx="1945675" cy="56700"/>
            </a:xfrm>
          </p:grpSpPr>
          <p:cxnSp>
            <p:nvCxnSpPr>
              <p:cNvPr id="635" name="Google Shape;635;p2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36" name="Google Shape;636;p2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7"/>
            <p:cNvGrpSpPr/>
            <p:nvPr/>
          </p:nvGrpSpPr>
          <p:grpSpPr>
            <a:xfrm flipH="1">
              <a:off x="5477439" y="1987637"/>
              <a:ext cx="1561280" cy="136187"/>
              <a:chOff x="1754675" y="2824000"/>
              <a:chExt cx="4728285" cy="412439"/>
            </a:xfrm>
          </p:grpSpPr>
          <p:sp>
            <p:nvSpPr>
              <p:cNvPr id="638" name="Google Shape;638;p2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39" name="Google Shape;639;p2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7"/>
            <p:cNvGrpSpPr/>
            <p:nvPr/>
          </p:nvGrpSpPr>
          <p:grpSpPr>
            <a:xfrm flipH="1">
              <a:off x="5446772" y="1743190"/>
              <a:ext cx="3010303" cy="45661"/>
              <a:chOff x="1766900" y="2869225"/>
              <a:chExt cx="3737650" cy="56700"/>
            </a:xfrm>
          </p:grpSpPr>
          <p:cxnSp>
            <p:nvCxnSpPr>
              <p:cNvPr id="641" name="Google Shape;641;p2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42" name="Google Shape;642;p2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27"/>
          <p:cNvGrpSpPr/>
          <p:nvPr/>
        </p:nvGrpSpPr>
        <p:grpSpPr>
          <a:xfrm>
            <a:off x="-201828" y="-265593"/>
            <a:ext cx="9294978" cy="6913322"/>
            <a:chOff x="-201828" y="-265593"/>
            <a:chExt cx="9294978" cy="6913322"/>
          </a:xfrm>
        </p:grpSpPr>
        <p:sp>
          <p:nvSpPr>
            <p:cNvPr id="644" name="Google Shape;644;p27"/>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rot="10800000" flipH="1">
              <a:off x="-163643"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27"/>
          <p:cNvSpPr/>
          <p:nvPr/>
        </p:nvSpPr>
        <p:spPr>
          <a:xfrm rot="10800000" flipH="1">
            <a:off x="8818850" y="4058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371025"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648"/>
        <p:cNvGrpSpPr/>
        <p:nvPr/>
      </p:nvGrpSpPr>
      <p:grpSpPr>
        <a:xfrm>
          <a:off x="0" y="0"/>
          <a:ext cx="0" cy="0"/>
          <a:chOff x="0" y="0"/>
          <a:chExt cx="0" cy="0"/>
        </a:xfrm>
      </p:grpSpPr>
      <p:grpSp>
        <p:nvGrpSpPr>
          <p:cNvPr id="649" name="Google Shape;649;p28"/>
          <p:cNvGrpSpPr/>
          <p:nvPr/>
        </p:nvGrpSpPr>
        <p:grpSpPr>
          <a:xfrm>
            <a:off x="-1199871" y="-1359417"/>
            <a:ext cx="10183874" cy="7869675"/>
            <a:chOff x="-1199871" y="-1359417"/>
            <a:chExt cx="10183874" cy="7869675"/>
          </a:xfrm>
        </p:grpSpPr>
        <p:grpSp>
          <p:nvGrpSpPr>
            <p:cNvPr id="650" name="Google Shape;650;p28"/>
            <p:cNvGrpSpPr/>
            <p:nvPr/>
          </p:nvGrpSpPr>
          <p:grpSpPr>
            <a:xfrm>
              <a:off x="-955172" y="-1359417"/>
              <a:ext cx="9939175" cy="7789388"/>
              <a:chOff x="-955172" y="-1359417"/>
              <a:chExt cx="9939175" cy="7789388"/>
            </a:xfrm>
          </p:grpSpPr>
          <p:sp>
            <p:nvSpPr>
              <p:cNvPr id="651" name="Google Shape;651;p28"/>
              <p:cNvSpPr/>
              <p:nvPr/>
            </p:nvSpPr>
            <p:spPr>
              <a:xfrm flipH="1">
                <a:off x="5463604" y="4588371"/>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rot="10800000" flipH="1">
                <a:off x="-955172" y="-1359417"/>
                <a:ext cx="2979895" cy="175781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28"/>
            <p:cNvSpPr/>
            <p:nvPr/>
          </p:nvSpPr>
          <p:spPr>
            <a:xfrm>
              <a:off x="-1199871" y="466865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28"/>
          <p:cNvSpPr/>
          <p:nvPr/>
        </p:nvSpPr>
        <p:spPr>
          <a:xfrm flipH="1">
            <a:off x="8647766" y="4521501"/>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8"/>
          <p:cNvGrpSpPr/>
          <p:nvPr/>
        </p:nvGrpSpPr>
        <p:grpSpPr>
          <a:xfrm rot="10800000" flipH="1">
            <a:off x="-1576500" y="4252465"/>
            <a:ext cx="3296400" cy="703085"/>
            <a:chOff x="-12" y="3628590"/>
            <a:chExt cx="3296400" cy="703085"/>
          </a:xfrm>
        </p:grpSpPr>
        <p:grpSp>
          <p:nvGrpSpPr>
            <p:cNvPr id="656" name="Google Shape;656;p28"/>
            <p:cNvGrpSpPr/>
            <p:nvPr/>
          </p:nvGrpSpPr>
          <p:grpSpPr>
            <a:xfrm>
              <a:off x="854867" y="3996692"/>
              <a:ext cx="1567047" cy="45661"/>
              <a:chOff x="1754675" y="2661275"/>
              <a:chExt cx="1945675" cy="56700"/>
            </a:xfrm>
          </p:grpSpPr>
          <p:cxnSp>
            <p:nvCxnSpPr>
              <p:cNvPr id="657" name="Google Shape;657;p2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58" name="Google Shape;658;p2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8"/>
            <p:cNvGrpSpPr/>
            <p:nvPr/>
          </p:nvGrpSpPr>
          <p:grpSpPr>
            <a:xfrm>
              <a:off x="518420" y="4195487"/>
              <a:ext cx="1561280" cy="136187"/>
              <a:chOff x="1754675" y="2824000"/>
              <a:chExt cx="4728285" cy="412439"/>
            </a:xfrm>
          </p:grpSpPr>
          <p:sp>
            <p:nvSpPr>
              <p:cNvPr id="660" name="Google Shape;660;p2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61" name="Google Shape;661;p2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8"/>
            <p:cNvGrpSpPr/>
            <p:nvPr/>
          </p:nvGrpSpPr>
          <p:grpSpPr>
            <a:xfrm>
              <a:off x="226304" y="3764887"/>
              <a:ext cx="3070084" cy="102364"/>
              <a:chOff x="1779150" y="2604263"/>
              <a:chExt cx="3811875" cy="127113"/>
            </a:xfrm>
          </p:grpSpPr>
          <p:sp>
            <p:nvSpPr>
              <p:cNvPr id="663" name="Google Shape;663;p2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64" name="Google Shape;664;p2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8"/>
            <p:cNvGrpSpPr/>
            <p:nvPr/>
          </p:nvGrpSpPr>
          <p:grpSpPr>
            <a:xfrm>
              <a:off x="-12" y="3628590"/>
              <a:ext cx="3010303" cy="45661"/>
              <a:chOff x="1766900" y="2869225"/>
              <a:chExt cx="3737650" cy="56700"/>
            </a:xfrm>
          </p:grpSpPr>
          <p:cxnSp>
            <p:nvCxnSpPr>
              <p:cNvPr id="666" name="Google Shape;666;p2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67" name="Google Shape;667;p2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8" name="Google Shape;66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9" name="Google Shape;669;p28"/>
          <p:cNvSpPr/>
          <p:nvPr/>
        </p:nvSpPr>
        <p:spPr>
          <a:xfrm flipH="1">
            <a:off x="5718529" y="473438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670"/>
        <p:cNvGrpSpPr/>
        <p:nvPr/>
      </p:nvGrpSpPr>
      <p:grpSpPr>
        <a:xfrm>
          <a:off x="0" y="0"/>
          <a:ext cx="0" cy="0"/>
          <a:chOff x="0" y="0"/>
          <a:chExt cx="0" cy="0"/>
        </a:xfrm>
      </p:grpSpPr>
      <p:sp>
        <p:nvSpPr>
          <p:cNvPr id="671" name="Google Shape;67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2" name="Google Shape;672;p29"/>
          <p:cNvSpPr/>
          <p:nvPr/>
        </p:nvSpPr>
        <p:spPr>
          <a:xfrm>
            <a:off x="6422716" y="-11537"/>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29"/>
          <p:cNvGrpSpPr/>
          <p:nvPr/>
        </p:nvGrpSpPr>
        <p:grpSpPr>
          <a:xfrm>
            <a:off x="-1690350" y="187965"/>
            <a:ext cx="3296400" cy="703085"/>
            <a:chOff x="-12" y="3628590"/>
            <a:chExt cx="3296400" cy="703085"/>
          </a:xfrm>
        </p:grpSpPr>
        <p:grpSp>
          <p:nvGrpSpPr>
            <p:cNvPr id="675" name="Google Shape;675;p29"/>
            <p:cNvGrpSpPr/>
            <p:nvPr/>
          </p:nvGrpSpPr>
          <p:grpSpPr>
            <a:xfrm>
              <a:off x="854867" y="3996692"/>
              <a:ext cx="1567047" cy="45661"/>
              <a:chOff x="1754675" y="2661275"/>
              <a:chExt cx="1945675" cy="56700"/>
            </a:xfrm>
          </p:grpSpPr>
          <p:cxnSp>
            <p:nvCxnSpPr>
              <p:cNvPr id="676" name="Google Shape;676;p2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77" name="Google Shape;677;p2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29"/>
            <p:cNvGrpSpPr/>
            <p:nvPr/>
          </p:nvGrpSpPr>
          <p:grpSpPr>
            <a:xfrm>
              <a:off x="518420" y="4195487"/>
              <a:ext cx="1561280" cy="136187"/>
              <a:chOff x="1754675" y="2824000"/>
              <a:chExt cx="4728285" cy="412439"/>
            </a:xfrm>
          </p:grpSpPr>
          <p:sp>
            <p:nvSpPr>
              <p:cNvPr id="679" name="Google Shape;679;p2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80" name="Google Shape;680;p2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9"/>
            <p:cNvGrpSpPr/>
            <p:nvPr/>
          </p:nvGrpSpPr>
          <p:grpSpPr>
            <a:xfrm>
              <a:off x="226304" y="3764887"/>
              <a:ext cx="3070084" cy="102364"/>
              <a:chOff x="1779150" y="2604263"/>
              <a:chExt cx="3811875" cy="127113"/>
            </a:xfrm>
          </p:grpSpPr>
          <p:sp>
            <p:nvSpPr>
              <p:cNvPr id="682" name="Google Shape;682;p2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83" name="Google Shape;683;p2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9"/>
            <p:cNvGrpSpPr/>
            <p:nvPr/>
          </p:nvGrpSpPr>
          <p:grpSpPr>
            <a:xfrm>
              <a:off x="-12" y="3628590"/>
              <a:ext cx="3010303" cy="45661"/>
              <a:chOff x="1766900" y="2869225"/>
              <a:chExt cx="3737650" cy="56700"/>
            </a:xfrm>
          </p:grpSpPr>
          <p:cxnSp>
            <p:nvCxnSpPr>
              <p:cNvPr id="685" name="Google Shape;685;p2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86" name="Google Shape;686;p2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 name="Google Shape;687;p29"/>
          <p:cNvGrpSpPr/>
          <p:nvPr/>
        </p:nvGrpSpPr>
        <p:grpSpPr>
          <a:xfrm>
            <a:off x="-2028096" y="-665229"/>
            <a:ext cx="5371751" cy="7430144"/>
            <a:chOff x="-2028096" y="-665229"/>
            <a:chExt cx="5371751" cy="7430144"/>
          </a:xfrm>
        </p:grpSpPr>
        <p:sp>
          <p:nvSpPr>
            <p:cNvPr id="688" name="Google Shape;688;p29"/>
            <p:cNvSpPr/>
            <p:nvPr/>
          </p:nvSpPr>
          <p:spPr>
            <a:xfrm>
              <a:off x="-176746" y="4688258"/>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rot="10800000" flipH="1">
              <a:off x="-2028096" y="-66522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grpSp>
        <p:nvGrpSpPr>
          <p:cNvPr id="54" name="Google Shape;54;p4"/>
          <p:cNvGrpSpPr/>
          <p:nvPr/>
        </p:nvGrpSpPr>
        <p:grpSpPr>
          <a:xfrm>
            <a:off x="7852085" y="4186321"/>
            <a:ext cx="3074607" cy="453954"/>
            <a:chOff x="5478797" y="847321"/>
            <a:chExt cx="3074607" cy="453954"/>
          </a:xfrm>
        </p:grpSpPr>
        <p:grpSp>
          <p:nvGrpSpPr>
            <p:cNvPr id="55" name="Google Shape;55;p4"/>
            <p:cNvGrpSpPr/>
            <p:nvPr/>
          </p:nvGrpSpPr>
          <p:grpSpPr>
            <a:xfrm flipH="1">
              <a:off x="5675409" y="922405"/>
              <a:ext cx="2877996" cy="223763"/>
              <a:chOff x="1687059" y="2012316"/>
              <a:chExt cx="3573375" cy="277863"/>
            </a:xfrm>
          </p:grpSpPr>
          <p:sp>
            <p:nvSpPr>
              <p:cNvPr id="56" name="Google Shape;56;p4"/>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57" name="Google Shape;57;p4"/>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flipH="1">
              <a:off x="6072799" y="847321"/>
              <a:ext cx="2430997" cy="185534"/>
              <a:chOff x="1748547" y="1392116"/>
              <a:chExt cx="5911958" cy="451312"/>
            </a:xfrm>
          </p:grpSpPr>
          <p:sp>
            <p:nvSpPr>
              <p:cNvPr id="59" name="Google Shape;59;p4"/>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60" name="Google Shape;60;p4"/>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4"/>
            <p:cNvGrpSpPr/>
            <p:nvPr/>
          </p:nvGrpSpPr>
          <p:grpSpPr>
            <a:xfrm flipH="1">
              <a:off x="5478797" y="1255615"/>
              <a:ext cx="3010303" cy="45661"/>
              <a:chOff x="1766900" y="2869225"/>
              <a:chExt cx="3737650" cy="56700"/>
            </a:xfrm>
          </p:grpSpPr>
          <p:cxnSp>
            <p:nvCxnSpPr>
              <p:cNvPr id="62" name="Google Shape;62;p4"/>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3" name="Google Shape;63;p4"/>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64;p4"/>
          <p:cNvGrpSpPr/>
          <p:nvPr/>
        </p:nvGrpSpPr>
        <p:grpSpPr>
          <a:xfrm>
            <a:off x="-522276" y="-1302097"/>
            <a:ext cx="7191391" cy="7853482"/>
            <a:chOff x="-522276" y="-1302097"/>
            <a:chExt cx="7191391" cy="7853482"/>
          </a:xfrm>
        </p:grpSpPr>
        <p:sp>
          <p:nvSpPr>
            <p:cNvPr id="65" name="Google Shape;65;p4"/>
            <p:cNvSpPr/>
            <p:nvPr/>
          </p:nvSpPr>
          <p:spPr>
            <a:xfrm flipH="1">
              <a:off x="3148717" y="4709785"/>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10800000" flipH="1">
              <a:off x="-522276" y="-13020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4"/>
          <p:cNvSpPr txBox="1">
            <a:spLocks noGrp="1"/>
          </p:cNvSpPr>
          <p:nvPr>
            <p:ph type="body" idx="1"/>
          </p:nvPr>
        </p:nvSpPr>
        <p:spPr>
          <a:xfrm>
            <a:off x="720000" y="1065989"/>
            <a:ext cx="7704000" cy="3420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Font typeface="Nunito Light"/>
              <a:buChar char="●"/>
              <a:defRPr>
                <a:solidFill>
                  <a:schemeClr val="hlink"/>
                </a:solidFill>
                <a:latin typeface="Barlow"/>
                <a:ea typeface="Barlow"/>
                <a:cs typeface="Barlow"/>
                <a:sym typeface="Barlow"/>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69" name="Google Shape;69;p4"/>
          <p:cNvSpPr/>
          <p:nvPr/>
        </p:nvSpPr>
        <p:spPr>
          <a:xfrm flipH="1">
            <a:off x="6000549" y="460399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4"/>
          <p:cNvGrpSpPr/>
          <p:nvPr/>
        </p:nvGrpSpPr>
        <p:grpSpPr>
          <a:xfrm>
            <a:off x="4132575" y="4716825"/>
            <a:ext cx="5724316" cy="2084515"/>
            <a:chOff x="4132575" y="4716825"/>
            <a:chExt cx="5724316" cy="2084515"/>
          </a:xfrm>
        </p:grpSpPr>
        <p:sp>
          <p:nvSpPr>
            <p:cNvPr id="71" name="Google Shape;71;p4"/>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grpSp>
        <p:nvGrpSpPr>
          <p:cNvPr id="74" name="Google Shape;74;p5"/>
          <p:cNvGrpSpPr/>
          <p:nvPr/>
        </p:nvGrpSpPr>
        <p:grpSpPr>
          <a:xfrm>
            <a:off x="-1093351" y="-1466368"/>
            <a:ext cx="10388326" cy="8402728"/>
            <a:chOff x="-1093351" y="-1466368"/>
            <a:chExt cx="10388326" cy="8402728"/>
          </a:xfrm>
        </p:grpSpPr>
        <p:sp>
          <p:nvSpPr>
            <p:cNvPr id="75" name="Google Shape;75;p5"/>
            <p:cNvSpPr/>
            <p:nvPr/>
          </p:nvSpPr>
          <p:spPr>
            <a:xfrm rot="10800000" flipH="1">
              <a:off x="-3" y="-1466368"/>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093351" y="4567200"/>
              <a:ext cx="4016259" cy="2369160"/>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a:endParaRPr/>
          </a:p>
        </p:txBody>
      </p:sp>
      <p:sp>
        <p:nvSpPr>
          <p:cNvPr id="78" name="Google Shape;78;p5"/>
          <p:cNvSpPr txBox="1">
            <a:spLocks noGrp="1"/>
          </p:cNvSpPr>
          <p:nvPr>
            <p:ph type="subTitle" idx="1"/>
          </p:nvPr>
        </p:nvSpPr>
        <p:spPr>
          <a:xfrm>
            <a:off x="6360578" y="3454300"/>
            <a:ext cx="1773900" cy="48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5"/>
          <p:cNvSpPr txBox="1">
            <a:spLocks noGrp="1"/>
          </p:cNvSpPr>
          <p:nvPr>
            <p:ph type="subTitle" idx="2"/>
          </p:nvPr>
        </p:nvSpPr>
        <p:spPr>
          <a:xfrm>
            <a:off x="2644083" y="3454300"/>
            <a:ext cx="1770600" cy="48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5"/>
          <p:cNvSpPr txBox="1">
            <a:spLocks noGrp="1"/>
          </p:cNvSpPr>
          <p:nvPr>
            <p:ph type="subTitle" idx="3"/>
          </p:nvPr>
        </p:nvSpPr>
        <p:spPr>
          <a:xfrm>
            <a:off x="6360575" y="2714800"/>
            <a:ext cx="1773900" cy="8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81" name="Google Shape;81;p5"/>
          <p:cNvSpPr txBox="1">
            <a:spLocks noGrp="1"/>
          </p:cNvSpPr>
          <p:nvPr>
            <p:ph type="subTitle" idx="4"/>
          </p:nvPr>
        </p:nvSpPr>
        <p:spPr>
          <a:xfrm>
            <a:off x="2643925" y="2714800"/>
            <a:ext cx="1770600" cy="8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82" name="Google Shape;82;p5"/>
          <p:cNvGrpSpPr/>
          <p:nvPr/>
        </p:nvGrpSpPr>
        <p:grpSpPr>
          <a:xfrm>
            <a:off x="7568059" y="4604012"/>
            <a:ext cx="3010303" cy="380635"/>
            <a:chOff x="5446772" y="1743190"/>
            <a:chExt cx="3010303" cy="380635"/>
          </a:xfrm>
        </p:grpSpPr>
        <p:grpSp>
          <p:nvGrpSpPr>
            <p:cNvPr id="83" name="Google Shape;83;p5"/>
            <p:cNvGrpSpPr/>
            <p:nvPr/>
          </p:nvGrpSpPr>
          <p:grpSpPr>
            <a:xfrm flipH="1">
              <a:off x="5898325" y="1865405"/>
              <a:ext cx="1567047" cy="45661"/>
              <a:chOff x="1754675" y="2661275"/>
              <a:chExt cx="1945675" cy="56700"/>
            </a:xfrm>
          </p:grpSpPr>
          <p:cxnSp>
            <p:nvCxnSpPr>
              <p:cNvPr id="84" name="Google Shape;84;p5"/>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85" name="Google Shape;85;p5"/>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flipH="1">
              <a:off x="5477439" y="1987637"/>
              <a:ext cx="1561280" cy="136187"/>
              <a:chOff x="1754675" y="2824000"/>
              <a:chExt cx="4728285" cy="412439"/>
            </a:xfrm>
          </p:grpSpPr>
          <p:sp>
            <p:nvSpPr>
              <p:cNvPr id="87" name="Google Shape;87;p5"/>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88" name="Google Shape;88;p5"/>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flipH="1">
              <a:off x="5446772" y="1743190"/>
              <a:ext cx="3010303" cy="45661"/>
              <a:chOff x="1766900" y="2869225"/>
              <a:chExt cx="3737650" cy="56700"/>
            </a:xfrm>
          </p:grpSpPr>
          <p:cxnSp>
            <p:nvCxnSpPr>
              <p:cNvPr id="90" name="Google Shape;90;p5"/>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1" name="Google Shape;91;p5"/>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5"/>
          <p:cNvSpPr/>
          <p:nvPr/>
        </p:nvSpPr>
        <p:spPr>
          <a:xfrm flipH="1">
            <a:off x="-831826" y="-3"/>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flipH="1">
            <a:off x="7378450" y="-807272"/>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rot="10800000" flipH="1">
            <a:off x="-1358733" y="-903765"/>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9" name="Google Shape;99;p6"/>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02" name="Google Shape;102;p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106;p6"/>
          <p:cNvSpPr/>
          <p:nvPr/>
        </p:nvSpPr>
        <p:spPr>
          <a:xfrm rot="10800000">
            <a:off x="6000549" y="-155312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713224" y="4972674"/>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5802117" y="-113470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1266908" y="-40767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a:spLocks noGrp="1"/>
          </p:cNvSpPr>
          <p:nvPr>
            <p:ph type="title"/>
          </p:nvPr>
        </p:nvSpPr>
        <p:spPr>
          <a:xfrm>
            <a:off x="1481025" y="2102825"/>
            <a:ext cx="2954400" cy="9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5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4" name="Google Shape;194;p9"/>
          <p:cNvSpPr txBox="1">
            <a:spLocks noGrp="1"/>
          </p:cNvSpPr>
          <p:nvPr>
            <p:ph type="subTitle" idx="1"/>
          </p:nvPr>
        </p:nvSpPr>
        <p:spPr>
          <a:xfrm>
            <a:off x="4555250" y="2102825"/>
            <a:ext cx="3294000" cy="9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flipH="1">
              <a:off x="1920116" y="4983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flipH="1">
              <a:off x="-427494" y="8097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flipH="1">
              <a:off x="8005321" y="43369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1217025"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9"/>
            <p:cNvSpPr/>
            <p:nvPr/>
          </p:nvSpPr>
          <p:spPr>
            <a:xfrm rot="10800000" flipH="1">
              <a:off x="7861425" y="-9594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flipH="1">
              <a:off x="-591414" y="-217566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574132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9"/>
        <p:cNvGrpSpPr/>
        <p:nvPr/>
      </p:nvGrpSpPr>
      <p:grpSpPr>
        <a:xfrm>
          <a:off x="0" y="0"/>
          <a:ext cx="0" cy="0"/>
          <a:chOff x="0" y="0"/>
          <a:chExt cx="0" cy="0"/>
        </a:xfrm>
      </p:grpSpPr>
      <p:sp>
        <p:nvSpPr>
          <p:cNvPr id="210" name="Google Shape;210;p10"/>
          <p:cNvSpPr>
            <a:spLocks noGrp="1"/>
          </p:cNvSpPr>
          <p:nvPr>
            <p:ph type="pic" idx="2"/>
          </p:nvPr>
        </p:nvSpPr>
        <p:spPr>
          <a:xfrm>
            <a:off x="0" y="0"/>
            <a:ext cx="9144000" cy="5143500"/>
          </a:xfrm>
          <a:prstGeom prst="rect">
            <a:avLst/>
          </a:prstGeom>
          <a:noFill/>
          <a:ln>
            <a:noFill/>
          </a:ln>
        </p:spPr>
      </p:sp>
      <p:sp>
        <p:nvSpPr>
          <p:cNvPr id="211" name="Google Shape;21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algn="ctr" rtl="0">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algn="ctr" rtl="0">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algn="ctr" rtl="0">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algn="ctr" rtl="0">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algn="ctr" rtl="0">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algn="ctr" rtl="0">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algn="ctr" rtl="0">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algn="ctr" rtl="0">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Google Shape;759;p36"/>
          <p:cNvSpPr txBox="1">
            <a:spLocks noGrp="1"/>
          </p:cNvSpPr>
          <p:nvPr>
            <p:ph type="ctrTitle"/>
          </p:nvPr>
        </p:nvSpPr>
        <p:spPr>
          <a:xfrm>
            <a:off x="133137" y="1699413"/>
            <a:ext cx="8873703" cy="1215575"/>
          </a:xfrm>
          <a:prstGeom prst="rect">
            <a:avLst/>
          </a:prstGeom>
        </p:spPr>
        <p:txBody>
          <a:bodyPr spcFirstLastPara="1" wrap="square" lIns="91425" tIns="91425" rIns="91425" bIns="91425" anchor="b" anchorCtr="0">
            <a:noAutofit/>
          </a:bodyPr>
          <a:lstStyle/>
          <a:p>
            <a:pPr marL="0" marR="0" indent="360045" algn="ctr">
              <a:spcBef>
                <a:spcPts val="0"/>
              </a:spcBef>
              <a:spcAft>
                <a:spcPts val="0"/>
              </a:spcAft>
            </a:pPr>
            <a:br>
              <a:rPr lang="vi-VN" sz="4000" b="1" kern="100" dirty="0">
                <a:solidFill>
                  <a:srgbClr val="0E2841"/>
                </a:solidFill>
                <a:effectLst/>
                <a:latin typeface="+mj-lt"/>
                <a:ea typeface="Calibri" panose="020F0502020204030204" pitchFamily="34" charset="0"/>
                <a:cs typeface="Calibri" panose="020F0502020204030204" pitchFamily="34" charset="0"/>
              </a:rPr>
            </a:br>
            <a:br>
              <a:rPr lang="vi-VN" sz="4000" kern="100" dirty="0">
                <a:solidFill>
                  <a:srgbClr val="0E2841"/>
                </a:solidFill>
                <a:effectLst/>
                <a:latin typeface="Times New Roman" panose="02020603050405020304" pitchFamily="18" charset="0"/>
                <a:ea typeface="Aptos" panose="020B0004020202020204" pitchFamily="34" charset="0"/>
                <a:cs typeface="Times New Roman" panose="02020603050405020304" pitchFamily="18" charset="0"/>
              </a:rPr>
            </a:br>
            <a:r>
              <a:rPr lang="fr-FR" sz="4000" kern="100" dirty="0">
                <a:solidFill>
                  <a:srgbClr val="0E284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4000" kern="100" dirty="0">
              <a:solidFill>
                <a:srgbClr val="0E2841"/>
              </a:solidFill>
              <a:effectLst/>
              <a:latin typeface="Times New Roman" panose="02020603050405020304" pitchFamily="18" charset="0"/>
              <a:ea typeface="Aptos" panose="020B0004020202020204" pitchFamily="34" charset="0"/>
              <a:cs typeface="Times New Roman" panose="02020603050405020304" pitchFamily="18" charset="0"/>
            </a:endParaRPr>
          </a:p>
        </p:txBody>
      </p:sp>
      <p:grpSp>
        <p:nvGrpSpPr>
          <p:cNvPr id="760" name="Google Shape;760;p36"/>
          <p:cNvGrpSpPr/>
          <p:nvPr/>
        </p:nvGrpSpPr>
        <p:grpSpPr>
          <a:xfrm rot="10800000">
            <a:off x="7274073" y="37135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3220246" y="1009485"/>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txBody>
              <a:bodyPr/>
              <a:lstStyle/>
              <a:p>
                <a:endParaRPr lang="vi-VN"/>
              </a:p>
            </p:txBody>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 name="Table 3">
            <a:extLst>
              <a:ext uri="{FF2B5EF4-FFF2-40B4-BE49-F238E27FC236}">
                <a16:creationId xmlns:a16="http://schemas.microsoft.com/office/drawing/2014/main" id="{D809D905-1102-24E1-0F8A-4A1636681446}"/>
              </a:ext>
            </a:extLst>
          </p:cNvPr>
          <p:cNvGraphicFramePr>
            <a:graphicFrameLocks noGrp="1"/>
          </p:cNvGraphicFramePr>
          <p:nvPr>
            <p:extLst>
              <p:ext uri="{D42A27DB-BD31-4B8C-83A1-F6EECF244321}">
                <p14:modId xmlns:p14="http://schemas.microsoft.com/office/powerpoint/2010/main" val="4081828291"/>
              </p:ext>
            </p:extLst>
          </p:nvPr>
        </p:nvGraphicFramePr>
        <p:xfrm>
          <a:off x="996208" y="2180200"/>
          <a:ext cx="7147560" cy="323850"/>
        </p:xfrm>
        <a:graphic>
          <a:graphicData uri="http://schemas.openxmlformats.org/drawingml/2006/table">
            <a:tbl>
              <a:tblPr firstRow="1" firstCol="1" bandRow="1"/>
              <a:tblGrid>
                <a:gridCol w="7147560">
                  <a:extLst>
                    <a:ext uri="{9D8B030D-6E8A-4147-A177-3AD203B41FA5}">
                      <a16:colId xmlns:a16="http://schemas.microsoft.com/office/drawing/2014/main" val="3550185640"/>
                    </a:ext>
                  </a:extLst>
                </a:gridCol>
              </a:tblGrid>
              <a:tr h="323850">
                <a:tc>
                  <a:txBody>
                    <a:bodyPr/>
                    <a:lstStyle/>
                    <a:p>
                      <a:pPr marL="0" marR="0" indent="0" algn="ctr">
                        <a:lnSpc>
                          <a:spcPct val="115000"/>
                        </a:lnSpc>
                        <a:spcBef>
                          <a:spcPts val="0"/>
                        </a:spcBef>
                        <a:spcAft>
                          <a:spcPts val="0"/>
                        </a:spcAft>
                        <a:tabLst>
                          <a:tab pos="2400300" algn="l"/>
                          <a:tab pos="4000500" algn="l"/>
                        </a:tabLst>
                      </a:pPr>
                      <a:r>
                        <a:rPr lang="vi-VN" sz="2000" b="1" kern="0" dirty="0">
                          <a:solidFill>
                            <a:srgbClr val="0E2841"/>
                          </a:solidFill>
                          <a:effectLst/>
                          <a:latin typeface="+mn-lt"/>
                          <a:ea typeface="Times New Roman" panose="02020603050405020304" pitchFamily="18" charset="0"/>
                          <a:cs typeface="Times New Roman" panose="02020603050405020304" pitchFamily="18" charset="0"/>
                        </a:rPr>
                        <a:t>ĐỀ TÀI: </a:t>
                      </a:r>
                      <a:r>
                        <a:rPr lang="en-US" sz="2000" b="1" kern="0" dirty="0">
                          <a:solidFill>
                            <a:srgbClr val="0E2841"/>
                          </a:solidFill>
                          <a:effectLst/>
                          <a:latin typeface="+mn-lt"/>
                          <a:ea typeface="Times New Roman" panose="02020603050405020304" pitchFamily="18" charset="0"/>
                          <a:cs typeface="Times New Roman" panose="02020603050405020304" pitchFamily="18" charset="0"/>
                        </a:rPr>
                        <a:t>PHÂN TÍCH DỮ LIỆU ĐIỂM THI THPT 2020-2024</a:t>
                      </a:r>
                      <a:endParaRPr lang="vi-VN" sz="2000" kern="100" dirty="0">
                        <a:solidFill>
                          <a:srgbClr val="0E2841"/>
                        </a:solidFill>
                        <a:effectLst/>
                        <a:latin typeface="+mn-lt"/>
                        <a:ea typeface="Aptos" panose="020B000402020202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317987400"/>
                  </a:ext>
                </a:extLst>
              </a:tr>
            </a:tbl>
          </a:graphicData>
        </a:graphic>
      </p:graphicFrame>
      <p:graphicFrame>
        <p:nvGraphicFramePr>
          <p:cNvPr id="5" name="Table 4">
            <a:extLst>
              <a:ext uri="{FF2B5EF4-FFF2-40B4-BE49-F238E27FC236}">
                <a16:creationId xmlns:a16="http://schemas.microsoft.com/office/drawing/2014/main" id="{6EC89E33-2BF0-0FE2-DB50-18B3EAACB737}"/>
              </a:ext>
            </a:extLst>
          </p:cNvPr>
          <p:cNvGraphicFramePr>
            <a:graphicFrameLocks noGrp="1"/>
          </p:cNvGraphicFramePr>
          <p:nvPr>
            <p:extLst>
              <p:ext uri="{D42A27DB-BD31-4B8C-83A1-F6EECF244321}">
                <p14:modId xmlns:p14="http://schemas.microsoft.com/office/powerpoint/2010/main" val="2063916546"/>
              </p:ext>
            </p:extLst>
          </p:nvPr>
        </p:nvGraphicFramePr>
        <p:xfrm>
          <a:off x="1392238" y="2649524"/>
          <a:ext cx="6355499" cy="1921130"/>
        </p:xfrm>
        <a:graphic>
          <a:graphicData uri="http://schemas.openxmlformats.org/drawingml/2006/table">
            <a:tbl>
              <a:tblPr firstRow="1" firstCol="1" bandRow="1"/>
              <a:tblGrid>
                <a:gridCol w="6355499">
                  <a:extLst>
                    <a:ext uri="{9D8B030D-6E8A-4147-A177-3AD203B41FA5}">
                      <a16:colId xmlns:a16="http://schemas.microsoft.com/office/drawing/2014/main" val="1499168334"/>
                    </a:ext>
                  </a:extLst>
                </a:gridCol>
              </a:tblGrid>
              <a:tr h="202397">
                <a:tc>
                  <a:txBody>
                    <a:bodyPr/>
                    <a:lstStyle/>
                    <a:p>
                      <a:pPr marL="0" marR="0" indent="0" algn="ctr">
                        <a:lnSpc>
                          <a:spcPct val="115000"/>
                        </a:lnSpc>
                        <a:spcBef>
                          <a:spcPts val="0"/>
                        </a:spcBef>
                        <a:spcAft>
                          <a:spcPts val="0"/>
                        </a:spcAft>
                        <a:tabLst>
                          <a:tab pos="2400300" algn="l"/>
                          <a:tab pos="4000500" algn="l"/>
                        </a:tabLst>
                      </a:pPr>
                      <a:r>
                        <a:rPr lang="vi-VN" sz="1400" b="1" kern="0" dirty="0">
                          <a:solidFill>
                            <a:srgbClr val="0E2841"/>
                          </a:solidFill>
                          <a:effectLst/>
                          <a:latin typeface="+mn-lt"/>
                          <a:ea typeface="Times New Roman" panose="02020603050405020304" pitchFamily="18" charset="0"/>
                          <a:cs typeface="Times New Roman" panose="02020603050405020304" pitchFamily="18" charset="0"/>
                        </a:rPr>
                        <a:t>SINH VIÊN THỰC HIỆN</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tab pos="2400300" algn="l"/>
                          <a:tab pos="4000500" algn="l"/>
                        </a:tabLst>
                        <a:defRPr/>
                      </a:pPr>
                      <a:r>
                        <a:rPr lang="en-US" sz="1400" b="1" kern="0" dirty="0">
                          <a:solidFill>
                            <a:srgbClr val="0E2841"/>
                          </a:solidFill>
                          <a:effectLst/>
                          <a:latin typeface="+mn-lt"/>
                          <a:ea typeface="Times New Roman" panose="02020603050405020304" pitchFamily="18" charset="0"/>
                          <a:cs typeface="Times New Roman" panose="02020603050405020304" pitchFamily="18" charset="0"/>
                        </a:rPr>
                        <a:t>ĐẶNG NGỌC YẾN – N21DCCN097</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tab pos="2400300" algn="l"/>
                          <a:tab pos="4000500" algn="l"/>
                        </a:tabLst>
                        <a:defRPr/>
                      </a:pPr>
                      <a:r>
                        <a:rPr lang="en-US" sz="1400" b="1" dirty="0">
                          <a:effectLst/>
                          <a:latin typeface="+mn-lt"/>
                          <a:ea typeface="Aptos" panose="020B0004020202020204" pitchFamily="34" charset="0"/>
                        </a:rPr>
                        <a:t>THẠCH THỊ NHANH – N21DCCN159</a:t>
                      </a:r>
                      <a:endParaRPr lang="vi-VN" sz="1400" b="1" kern="0" dirty="0">
                        <a:solidFill>
                          <a:srgbClr val="0E2841"/>
                        </a:solidFill>
                        <a:effectLst/>
                        <a:latin typeface="+mn-lt"/>
                        <a:ea typeface="Times New Roman" panose="02020603050405020304" pitchFamily="18" charset="0"/>
                        <a:cs typeface="Times New Roman" panose="02020603050405020304" pitchFamily="18" charset="0"/>
                      </a:endParaRPr>
                    </a:p>
                    <a:p>
                      <a:pPr marL="0" marR="0" indent="0" algn="ctr">
                        <a:lnSpc>
                          <a:spcPct val="115000"/>
                        </a:lnSpc>
                        <a:spcBef>
                          <a:spcPts val="0"/>
                        </a:spcBef>
                        <a:spcAft>
                          <a:spcPts val="0"/>
                        </a:spcAft>
                        <a:tabLst>
                          <a:tab pos="2400300" algn="l"/>
                          <a:tab pos="4000500" algn="l"/>
                        </a:tabLst>
                      </a:pPr>
                      <a:r>
                        <a:rPr lang="en-US" sz="1400" b="1" kern="0" dirty="0">
                          <a:solidFill>
                            <a:srgbClr val="0E2841"/>
                          </a:solidFill>
                          <a:effectLst/>
                          <a:latin typeface="+mn-lt"/>
                          <a:ea typeface="Times New Roman" panose="02020603050405020304" pitchFamily="18" charset="0"/>
                          <a:cs typeface="Times New Roman" panose="02020603050405020304" pitchFamily="18" charset="0"/>
                        </a:rPr>
                        <a:t>VŨ QUỐC HOÀNG ANH – N21DCCN101</a:t>
                      </a:r>
                      <a:endParaRPr lang="vi-VN" sz="1400" b="1" kern="0" dirty="0">
                        <a:solidFill>
                          <a:srgbClr val="0E2841"/>
                        </a:solidFill>
                        <a:effectLst/>
                        <a:latin typeface="+mn-lt"/>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tab pos="2400300" algn="l"/>
                          <a:tab pos="4000500" algn="l"/>
                        </a:tabLst>
                        <a:defRPr/>
                      </a:pPr>
                      <a:r>
                        <a:rPr lang="en-US" sz="1400" b="1" kern="0" dirty="0">
                          <a:solidFill>
                            <a:srgbClr val="0E2841"/>
                          </a:solidFill>
                          <a:effectLst/>
                          <a:latin typeface="+mn-lt"/>
                          <a:ea typeface="Times New Roman" panose="02020603050405020304" pitchFamily="18" charset="0"/>
                          <a:cs typeface="Times New Roman" panose="02020603050405020304" pitchFamily="18" charset="0"/>
                        </a:rPr>
                        <a:t>                                  </a:t>
                      </a:r>
                      <a:endParaRPr lang="vi-VN" sz="1400" kern="100" dirty="0">
                        <a:solidFill>
                          <a:srgbClr val="0E2841"/>
                        </a:solidFill>
                        <a:effectLst/>
                        <a:latin typeface="+mn-lt"/>
                        <a:ea typeface="Aptos" panose="020B000402020202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164798079"/>
                  </a:ext>
                </a:extLst>
              </a:tr>
              <a:tr h="202397">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tab pos="2400300" algn="l"/>
                          <a:tab pos="4000500" algn="l"/>
                        </a:tabLst>
                        <a:defRPr/>
                      </a:pPr>
                      <a:r>
                        <a:rPr lang="vi-VN" sz="1400" b="1" dirty="0">
                          <a:effectLst/>
                          <a:latin typeface="+mn-lt"/>
                          <a:ea typeface="Aptos" panose="020B0004020202020204" pitchFamily="34" charset="0"/>
                        </a:rPr>
                        <a:t>LỚP: </a:t>
                      </a:r>
                      <a:r>
                        <a:rPr lang="en-US" sz="1400" b="1" dirty="0">
                          <a:effectLst/>
                          <a:latin typeface="+mn-lt"/>
                          <a:ea typeface="Aptos" panose="020B0004020202020204" pitchFamily="34" charset="0"/>
                        </a:rPr>
                        <a:t>D21CQCNHT01-N</a:t>
                      </a:r>
                      <a:br>
                        <a:rPr lang="en-US" sz="1400" b="1" kern="0" dirty="0">
                          <a:solidFill>
                            <a:srgbClr val="0E2841"/>
                          </a:solidFill>
                          <a:effectLst/>
                          <a:latin typeface="+mn-lt"/>
                          <a:ea typeface="Times New Roman" panose="02020603050405020304" pitchFamily="18" charset="0"/>
                          <a:cs typeface="Times New Roman" panose="02020603050405020304" pitchFamily="18" charset="0"/>
                        </a:rPr>
                      </a:br>
                      <a:r>
                        <a:rPr lang="vi-VN" sz="1400" b="1" kern="0" dirty="0">
                          <a:solidFill>
                            <a:srgbClr val="0E2841"/>
                          </a:solidFill>
                          <a:effectLst/>
                          <a:latin typeface="+mn-lt"/>
                          <a:ea typeface="Times New Roman" panose="02020603050405020304" pitchFamily="18" charset="0"/>
                          <a:cs typeface="Times New Roman" panose="02020603050405020304" pitchFamily="18" charset="0"/>
                        </a:rPr>
                        <a:t>GIẢNG VIÊN HƯỚNG DẪN:	THẦY NGUYỄN NGỌC DUY</a:t>
                      </a:r>
                    </a:p>
                    <a:p>
                      <a:pPr marL="0" marR="0" indent="0">
                        <a:lnSpc>
                          <a:spcPct val="115000"/>
                        </a:lnSpc>
                        <a:spcBef>
                          <a:spcPts val="0"/>
                        </a:spcBef>
                        <a:spcAft>
                          <a:spcPts val="0"/>
                        </a:spcAft>
                        <a:tabLst>
                          <a:tab pos="2400300" algn="l"/>
                          <a:tab pos="4000500" algn="l"/>
                        </a:tabLst>
                      </a:pPr>
                      <a:endParaRPr lang="vi-VN" sz="1400" b="1" kern="0" dirty="0">
                        <a:solidFill>
                          <a:srgbClr val="0E2841"/>
                        </a:solidFill>
                        <a:effectLst/>
                        <a:latin typeface="+mn-lt"/>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087167781"/>
                  </a:ext>
                </a:extLst>
              </a:tr>
            </a:tbl>
          </a:graphicData>
        </a:graphic>
      </p:graphicFrame>
      <p:sp>
        <p:nvSpPr>
          <p:cNvPr id="3" name="TextBox 2">
            <a:extLst>
              <a:ext uri="{FF2B5EF4-FFF2-40B4-BE49-F238E27FC236}">
                <a16:creationId xmlns:a16="http://schemas.microsoft.com/office/drawing/2014/main" id="{889A8BF6-823E-7AB6-6F9D-6078FF4BB00C}"/>
              </a:ext>
            </a:extLst>
          </p:cNvPr>
          <p:cNvSpPr txBox="1"/>
          <p:nvPr/>
        </p:nvSpPr>
        <p:spPr>
          <a:xfrm>
            <a:off x="573055" y="956039"/>
            <a:ext cx="8258893" cy="707886"/>
          </a:xfrm>
          <a:prstGeom prst="rect">
            <a:avLst/>
          </a:prstGeom>
          <a:noFill/>
        </p:spPr>
        <p:txBody>
          <a:bodyPr wrap="square">
            <a:spAutoFit/>
          </a:bodyPr>
          <a:lstStyle/>
          <a:p>
            <a:pPr algn="ctr"/>
            <a:r>
              <a:rPr kumimoji="0" lang="fr-FR" sz="4000" b="1" i="0" u="none" strike="noStrike" kern="100" cap="none" spc="0" normalizeH="0" baseline="0" noProof="0" dirty="0">
                <a:ln>
                  <a:noFill/>
                </a:ln>
                <a:solidFill>
                  <a:srgbClr val="0E2841"/>
                </a:solidFill>
                <a:effectLst/>
                <a:uLnTx/>
                <a:uFillTx/>
                <a:latin typeface="Arial"/>
                <a:ea typeface="Calibri" panose="020F0502020204030204" pitchFamily="34" charset="0"/>
                <a:cs typeface="Calibri" panose="020F0502020204030204" pitchFamily="34" charset="0"/>
                <a:sym typeface="Poppins Black"/>
              </a:rPr>
              <a:t>NHẬP MÔN KHOA HỌC DỮ LIỆU </a:t>
            </a:r>
            <a:endParaRPr lang="vi-VN" dirty="0"/>
          </a:p>
        </p:txBody>
      </p:sp>
      <p:sp>
        <p:nvSpPr>
          <p:cNvPr id="7" name="TextBox 6">
            <a:extLst>
              <a:ext uri="{FF2B5EF4-FFF2-40B4-BE49-F238E27FC236}">
                <a16:creationId xmlns:a16="http://schemas.microsoft.com/office/drawing/2014/main" id="{66CAFDBC-2189-46A7-9A0A-4330FB9234E2}"/>
              </a:ext>
            </a:extLst>
          </p:cNvPr>
          <p:cNvSpPr txBox="1"/>
          <p:nvPr/>
        </p:nvSpPr>
        <p:spPr>
          <a:xfrm>
            <a:off x="3621298" y="1579840"/>
            <a:ext cx="1897380" cy="707886"/>
          </a:xfrm>
          <a:prstGeom prst="rect">
            <a:avLst/>
          </a:prstGeom>
          <a:noFill/>
        </p:spPr>
        <p:txBody>
          <a:bodyPr wrap="square">
            <a:spAutoFit/>
          </a:bodyPr>
          <a:lstStyle/>
          <a:p>
            <a:pPr algn="ctr"/>
            <a:r>
              <a:rPr kumimoji="0" lang="vi-VN" sz="2000" b="1" i="0" u="none" strike="noStrike" kern="100" cap="none" spc="0" normalizeH="0" baseline="0" noProof="0" dirty="0">
                <a:ln>
                  <a:noFill/>
                </a:ln>
                <a:solidFill>
                  <a:srgbClr val="0E2841"/>
                </a:solidFill>
                <a:effectLst/>
                <a:uLnTx/>
                <a:uFillTx/>
                <a:latin typeface="Times New Roman" panose="02020603050405020304" pitchFamily="18" charset="0"/>
                <a:ea typeface="Calibri" panose="020F0502020204030204" pitchFamily="34" charset="0"/>
                <a:cs typeface="Calibri" panose="020F0502020204030204" pitchFamily="34" charset="0"/>
                <a:sym typeface="Poppins Black"/>
              </a:rPr>
              <a:t>NHÓM 3</a:t>
            </a:r>
            <a:r>
              <a:rPr kumimoji="0" lang="fr-FR" sz="4000" b="1" i="0" u="none" strike="noStrike" kern="100" cap="none" spc="0" normalizeH="0" baseline="0" noProof="0" dirty="0">
                <a:ln>
                  <a:noFill/>
                </a:ln>
                <a:solidFill>
                  <a:srgbClr val="0E2841"/>
                </a:solidFill>
                <a:effectLst/>
                <a:uLnTx/>
                <a:uFillTx/>
                <a:latin typeface="Arial"/>
                <a:ea typeface="Calibri" panose="020F0502020204030204" pitchFamily="34" charset="0"/>
                <a:cs typeface="Calibri" panose="020F0502020204030204" pitchFamily="34" charset="0"/>
                <a:sym typeface="Poppins Black"/>
              </a:rPr>
              <a:t> </a:t>
            </a:r>
            <a:endParaRPr lang="vi-V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7" name="Google Shape;997;p45"/>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lvl="0"/>
            <a:r>
              <a:rPr lang="en-US" sz="2000" b="1" kern="100" dirty="0">
                <a:solidFill>
                  <a:srgbClr val="0E2841"/>
                </a:solidFill>
                <a:latin typeface="Arial"/>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Arial"/>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endParaRPr dirty="0"/>
          </a:p>
        </p:txBody>
      </p:sp>
      <p:pic>
        <p:nvPicPr>
          <p:cNvPr id="20" name="Picture 19" descr="A screenshot of a computer&#10;&#10;Description automatically generated">
            <a:extLst>
              <a:ext uri="{FF2B5EF4-FFF2-40B4-BE49-F238E27FC236}">
                <a16:creationId xmlns:a16="http://schemas.microsoft.com/office/drawing/2014/main" id="{E84A27A1-83E9-35AF-213D-5C2E69577CAA}"/>
              </a:ext>
            </a:extLst>
          </p:cNvPr>
          <p:cNvPicPr>
            <a:picLocks noChangeAspect="1"/>
          </p:cNvPicPr>
          <p:nvPr/>
        </p:nvPicPr>
        <p:blipFill>
          <a:blip r:embed="rId3"/>
          <a:stretch>
            <a:fillRect/>
          </a:stretch>
        </p:blipFill>
        <p:spPr>
          <a:xfrm>
            <a:off x="1466850" y="480060"/>
            <a:ext cx="6210300" cy="4572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7"/>
                                        </p:tgtEl>
                                        <p:attrNameLst>
                                          <p:attrName>style.visibility</p:attrName>
                                        </p:attrNameLst>
                                      </p:cBhvr>
                                      <p:to>
                                        <p:strVal val="visible"/>
                                      </p:to>
                                    </p:set>
                                    <p:animEffect transition="in" filter="fade">
                                      <p:cBhvr>
                                        <p:cTn id="7" dur="500"/>
                                        <p:tgtEl>
                                          <p:spTgt spid="9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C10D6310-6252-98EF-207A-FB584C818F76}"/>
              </a:ext>
            </a:extLst>
          </p:cNvPr>
          <p:cNvPicPr>
            <a:picLocks noChangeAspect="1"/>
          </p:cNvPicPr>
          <p:nvPr/>
        </p:nvPicPr>
        <p:blipFill>
          <a:blip r:embed="rId2"/>
          <a:stretch>
            <a:fillRect/>
          </a:stretch>
        </p:blipFill>
        <p:spPr>
          <a:xfrm>
            <a:off x="0" y="0"/>
            <a:ext cx="9144000" cy="4472940"/>
          </a:xfrm>
          <a:prstGeom prst="rect">
            <a:avLst/>
          </a:prstGeom>
        </p:spPr>
      </p:pic>
      <p:sp>
        <p:nvSpPr>
          <p:cNvPr id="5" name="TextBox 4">
            <a:extLst>
              <a:ext uri="{FF2B5EF4-FFF2-40B4-BE49-F238E27FC236}">
                <a16:creationId xmlns:a16="http://schemas.microsoft.com/office/drawing/2014/main" id="{47587D94-8903-C7AE-077C-E013DBC314D0}"/>
              </a:ext>
            </a:extLst>
          </p:cNvPr>
          <p:cNvSpPr txBox="1"/>
          <p:nvPr/>
        </p:nvSpPr>
        <p:spPr>
          <a:xfrm>
            <a:off x="1104900" y="4472940"/>
            <a:ext cx="9144000" cy="646331"/>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có điểm Trung vị cao nhất là các tỉnh Vĩnh Phúc, Ninh Bình, Hà Tĩnh, Bình Dương, An Giang và Bạc Liêu.</a:t>
            </a:r>
          </a:p>
          <a:p>
            <a:pPr algn="just"/>
            <a:r>
              <a:rPr lang="vi-VN" sz="900" dirty="0">
                <a:latin typeface="+mj-lt"/>
              </a:rPr>
              <a:t>+ Số lượng thí sinh có điểm Địa lý lọt </a:t>
            </a:r>
            <a:r>
              <a:rPr lang="vi-VN" sz="900" dirty="0" err="1">
                <a:latin typeface="+mj-lt"/>
              </a:rPr>
              <a:t>top</a:t>
            </a:r>
            <a:r>
              <a:rPr lang="vi-VN" sz="900" dirty="0">
                <a:latin typeface="+mj-lt"/>
              </a:rPr>
              <a:t> 5% chủ yếu tập trung ở phía Bắc, nhiều nhất ở Hà Nội. Phía Nam tập trung ở TP. Hồ Chí Minh.</a:t>
            </a:r>
          </a:p>
          <a:p>
            <a:pPr algn="just"/>
            <a:r>
              <a:rPr lang="vi-VN" sz="900" dirty="0">
                <a:latin typeface="+mj-lt"/>
              </a:rPr>
              <a:t>+ Những tỉnh có độ lệch chuẩn điểm Địa lý cao nhất gồm Cao Bằng, Hà Giang, Điện Biên, Thanh Hóa, Quảng Nam, Quảng Ngãi, Gia Lai và </a:t>
            </a:r>
            <a:r>
              <a:rPr lang="vi-VN" sz="900" dirty="0" err="1">
                <a:latin typeface="+mj-lt"/>
              </a:rPr>
              <a:t>Đăk</a:t>
            </a:r>
            <a:r>
              <a:rPr lang="vi-VN" sz="900" dirty="0">
                <a:latin typeface="+mj-lt"/>
              </a:rPr>
              <a:t> </a:t>
            </a:r>
            <a:r>
              <a:rPr lang="vi-VN" sz="900" dirty="0" err="1">
                <a:latin typeface="+mj-lt"/>
              </a:rPr>
              <a:t>Lăk</a:t>
            </a:r>
            <a:r>
              <a:rPr lang="vi-VN" sz="900" dirty="0">
                <a:latin typeface="+mj-lt"/>
              </a:rPr>
              <a:t>. </a:t>
            </a:r>
          </a:p>
        </p:txBody>
      </p:sp>
    </p:spTree>
    <p:extLst>
      <p:ext uri="{BB962C8B-B14F-4D97-AF65-F5344CB8AC3E}">
        <p14:creationId xmlns:p14="http://schemas.microsoft.com/office/powerpoint/2010/main" val="239218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9FC1-3117-D772-70F1-DCC596C80FBB}"/>
              </a:ext>
            </a:extLst>
          </p:cNvPr>
          <p:cNvSpPr>
            <a:spLocks noGrp="1"/>
          </p:cNvSpPr>
          <p:nvPr>
            <p:ph type="title"/>
          </p:nvPr>
        </p:nvSpPr>
        <p:spPr>
          <a:xfrm>
            <a:off x="720000" y="-73135"/>
            <a:ext cx="7704000" cy="572700"/>
          </a:xfrm>
        </p:spPr>
        <p:txBody>
          <a:bodyPr/>
          <a:lstStyle/>
          <a:p>
            <a:r>
              <a:rPr lang="vi-VN" sz="2000" b="1" dirty="0">
                <a:latin typeface="+mn-lt"/>
              </a:rPr>
              <a:t>Môn GDCD</a:t>
            </a:r>
          </a:p>
        </p:txBody>
      </p:sp>
      <p:pic>
        <p:nvPicPr>
          <p:cNvPr id="5" name="Picture 4" descr="A screenshot of a computer program&#10;&#10;Description automatically generated">
            <a:extLst>
              <a:ext uri="{FF2B5EF4-FFF2-40B4-BE49-F238E27FC236}">
                <a16:creationId xmlns:a16="http://schemas.microsoft.com/office/drawing/2014/main" id="{868B2D71-E37F-68C5-A7EA-7118EA42C109}"/>
              </a:ext>
            </a:extLst>
          </p:cNvPr>
          <p:cNvPicPr>
            <a:picLocks noChangeAspect="1"/>
          </p:cNvPicPr>
          <p:nvPr/>
        </p:nvPicPr>
        <p:blipFill>
          <a:blip r:embed="rId2"/>
          <a:stretch>
            <a:fillRect/>
          </a:stretch>
        </p:blipFill>
        <p:spPr>
          <a:xfrm>
            <a:off x="0" y="320040"/>
            <a:ext cx="9144000" cy="4823460"/>
          </a:xfrm>
          <a:prstGeom prst="rect">
            <a:avLst/>
          </a:prstGeom>
        </p:spPr>
      </p:pic>
    </p:spTree>
    <p:extLst>
      <p:ext uri="{BB962C8B-B14F-4D97-AF65-F5344CB8AC3E}">
        <p14:creationId xmlns:p14="http://schemas.microsoft.com/office/powerpoint/2010/main" val="2304882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76F7281E-C8E8-CAFF-9C7C-6FE45A56282E}"/>
              </a:ext>
            </a:extLst>
          </p:cNvPr>
          <p:cNvPicPr>
            <a:picLocks noChangeAspect="1"/>
          </p:cNvPicPr>
          <p:nvPr/>
        </p:nvPicPr>
        <p:blipFill>
          <a:blip r:embed="rId2"/>
          <a:stretch>
            <a:fillRect/>
          </a:stretch>
        </p:blipFill>
        <p:spPr>
          <a:xfrm>
            <a:off x="0" y="0"/>
            <a:ext cx="9144000" cy="4466690"/>
          </a:xfrm>
          <a:prstGeom prst="rect">
            <a:avLst/>
          </a:prstGeom>
        </p:spPr>
      </p:pic>
      <p:sp>
        <p:nvSpPr>
          <p:cNvPr id="5" name="TextBox 4">
            <a:extLst>
              <a:ext uri="{FF2B5EF4-FFF2-40B4-BE49-F238E27FC236}">
                <a16:creationId xmlns:a16="http://schemas.microsoft.com/office/drawing/2014/main" id="{559D7259-4F9E-56EC-21C7-513CC25B5FFF}"/>
              </a:ext>
            </a:extLst>
          </p:cNvPr>
          <p:cNvSpPr txBox="1"/>
          <p:nvPr/>
        </p:nvSpPr>
        <p:spPr>
          <a:xfrm>
            <a:off x="1043940" y="4466690"/>
            <a:ext cx="9144000" cy="646331"/>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có điểm Trung vị cao nhất là các tỉnh Vĩnh Phúc, Phú Thọ, Ninh Bình, Nam Định, Thái Bình, Hà Nam, Hà Tĩnh và Bình Dương.</a:t>
            </a:r>
          </a:p>
          <a:p>
            <a:pPr algn="just"/>
            <a:r>
              <a:rPr lang="vi-VN" sz="900" dirty="0">
                <a:latin typeface="+mj-lt"/>
              </a:rPr>
              <a:t>+ Số lượng thí sinh có điểm GDCD lọt </a:t>
            </a:r>
            <a:r>
              <a:rPr lang="vi-VN" sz="900" dirty="0" err="1">
                <a:latin typeface="+mj-lt"/>
              </a:rPr>
              <a:t>top</a:t>
            </a:r>
            <a:r>
              <a:rPr lang="vi-VN" sz="900" dirty="0">
                <a:latin typeface="+mj-lt"/>
              </a:rPr>
              <a:t> 5% chủ yếu tập trung ở phía Bắc, nhiều nhất ở Hà Nội. Phía Nam tập trung ở TP. Hồ Chí Minh.</a:t>
            </a:r>
          </a:p>
          <a:p>
            <a:pPr algn="just"/>
            <a:r>
              <a:rPr lang="vi-VN" sz="900" dirty="0">
                <a:latin typeface="+mj-lt"/>
              </a:rPr>
              <a:t>+ Những tỉnh có độ lệch chuẩn điểm Địa lý cao nhất gồm Cao Bằng, Hà Giang, Điện Biên, Quảng Trị, Quảng Nam, Quảng Ngãi, Gia Lai và </a:t>
            </a:r>
            <a:r>
              <a:rPr lang="vi-VN" sz="900" dirty="0" err="1">
                <a:latin typeface="+mj-lt"/>
              </a:rPr>
              <a:t>Đăk</a:t>
            </a:r>
            <a:r>
              <a:rPr lang="vi-VN" sz="900" dirty="0">
                <a:latin typeface="+mj-lt"/>
              </a:rPr>
              <a:t> </a:t>
            </a:r>
            <a:r>
              <a:rPr lang="vi-VN" sz="900" dirty="0" err="1">
                <a:latin typeface="+mj-lt"/>
              </a:rPr>
              <a:t>Lăk</a:t>
            </a:r>
            <a:r>
              <a:rPr lang="vi-VN" sz="900" dirty="0">
                <a:latin typeface="+mj-lt"/>
              </a:rPr>
              <a:t>.</a:t>
            </a:r>
          </a:p>
        </p:txBody>
      </p:sp>
    </p:spTree>
    <p:extLst>
      <p:ext uri="{BB962C8B-B14F-4D97-AF65-F5344CB8AC3E}">
        <p14:creationId xmlns:p14="http://schemas.microsoft.com/office/powerpoint/2010/main" val="2689754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28F2-556B-A790-9D62-D1B600EF3D9F}"/>
              </a:ext>
            </a:extLst>
          </p:cNvPr>
          <p:cNvSpPr>
            <a:spLocks noGrp="1"/>
          </p:cNvSpPr>
          <p:nvPr>
            <p:ph type="title"/>
          </p:nvPr>
        </p:nvSpPr>
        <p:spPr>
          <a:xfrm>
            <a:off x="2951700" y="-36310"/>
            <a:ext cx="4078800" cy="768000"/>
          </a:xfrm>
        </p:spPr>
        <p:txBody>
          <a:bodyPr/>
          <a:lstStyle/>
          <a:p>
            <a:r>
              <a:rPr lang="vi-VN" sz="4000" b="1" dirty="0">
                <a:latin typeface="+mn-lt"/>
              </a:rPr>
              <a:t>2.4 Kết Quả</a:t>
            </a:r>
          </a:p>
        </p:txBody>
      </p:sp>
      <p:sp>
        <p:nvSpPr>
          <p:cNvPr id="3" name="Subtitle 2">
            <a:extLst>
              <a:ext uri="{FF2B5EF4-FFF2-40B4-BE49-F238E27FC236}">
                <a16:creationId xmlns:a16="http://schemas.microsoft.com/office/drawing/2014/main" id="{D57A173A-462E-3DF2-0FC8-BC5D5EDA619D}"/>
              </a:ext>
            </a:extLst>
          </p:cNvPr>
          <p:cNvSpPr>
            <a:spLocks noGrp="1"/>
          </p:cNvSpPr>
          <p:nvPr>
            <p:ph type="subTitle" idx="1"/>
          </p:nvPr>
        </p:nvSpPr>
        <p:spPr>
          <a:xfrm>
            <a:off x="986790" y="483140"/>
            <a:ext cx="6911340" cy="497100"/>
          </a:xfrm>
        </p:spPr>
        <p:txBody>
          <a:bodyPr/>
          <a:lstStyle/>
          <a:p>
            <a:pPr algn="just">
              <a:lnSpc>
                <a:spcPct val="150000"/>
              </a:lnSpc>
              <a:buFont typeface="Wingdings" panose="05000000000000000000" pitchFamily="2" charset="2"/>
              <a:buChar char="Ø"/>
            </a:pPr>
            <a:r>
              <a:rPr lang="vi-VN" sz="2000" dirty="0">
                <a:latin typeface="+mn-lt"/>
              </a:rPr>
              <a:t>Tỷ lệ số lượng thí sinh tăng trưởng qua các năm 2022, 2023, 2024 khoảng 3 – 4%.</a:t>
            </a:r>
          </a:p>
          <a:p>
            <a:pPr algn="just">
              <a:lnSpc>
                <a:spcPct val="150000"/>
              </a:lnSpc>
              <a:buFont typeface="Wingdings" panose="05000000000000000000" pitchFamily="2" charset="2"/>
              <a:buChar char="Ø"/>
            </a:pPr>
            <a:r>
              <a:rPr lang="vi-VN" sz="2000" dirty="0">
                <a:latin typeface="+mn-lt"/>
              </a:rPr>
              <a:t>Khu vực có số lượng thí sinh tăng nhiều nhất năm 2024 là khu vực Đồng bằng sông Hồng với khoảng 5%. Vì vậy những trường đại học, cao đẳng ở phía Bắc sẽ có điểm chuẩn cao hơn những nơi khác.</a:t>
            </a:r>
          </a:p>
          <a:p>
            <a:pPr algn="just">
              <a:lnSpc>
                <a:spcPct val="150000"/>
              </a:lnSpc>
              <a:buFont typeface="Wingdings" panose="05000000000000000000" pitchFamily="2" charset="2"/>
              <a:buChar char="Ø"/>
            </a:pPr>
            <a:r>
              <a:rPr lang="vi-VN" sz="2000" dirty="0">
                <a:latin typeface="+mn-lt"/>
              </a:rPr>
              <a:t>Điểm khối C và khối D năm 2024 tăng so với những năm trước.</a:t>
            </a:r>
          </a:p>
          <a:p>
            <a:endParaRPr lang="vi-VN" dirty="0"/>
          </a:p>
        </p:txBody>
      </p:sp>
    </p:spTree>
    <p:extLst>
      <p:ext uri="{BB962C8B-B14F-4D97-AF65-F5344CB8AC3E}">
        <p14:creationId xmlns:p14="http://schemas.microsoft.com/office/powerpoint/2010/main" val="2990840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DA14-7E70-C1FE-5F61-FD779F107757}"/>
              </a:ext>
            </a:extLst>
          </p:cNvPr>
          <p:cNvSpPr>
            <a:spLocks noGrp="1"/>
          </p:cNvSpPr>
          <p:nvPr>
            <p:ph type="title"/>
          </p:nvPr>
        </p:nvSpPr>
        <p:spPr>
          <a:xfrm>
            <a:off x="720000" y="196109"/>
            <a:ext cx="7704000" cy="572700"/>
          </a:xfrm>
        </p:spPr>
        <p:txBody>
          <a:bodyPr/>
          <a:lstStyle/>
          <a:p>
            <a:r>
              <a:rPr lang="vi-VN" sz="4000" b="1" dirty="0">
                <a:latin typeface="+mn-lt"/>
              </a:rPr>
              <a:t>3. KẾT LUẬN</a:t>
            </a:r>
          </a:p>
        </p:txBody>
      </p:sp>
      <p:sp>
        <p:nvSpPr>
          <p:cNvPr id="3" name="Text Placeholder 2">
            <a:extLst>
              <a:ext uri="{FF2B5EF4-FFF2-40B4-BE49-F238E27FC236}">
                <a16:creationId xmlns:a16="http://schemas.microsoft.com/office/drawing/2014/main" id="{310AFA87-341C-7283-9C7B-C5EADD1760C8}"/>
              </a:ext>
            </a:extLst>
          </p:cNvPr>
          <p:cNvSpPr>
            <a:spLocks noGrp="1"/>
          </p:cNvSpPr>
          <p:nvPr>
            <p:ph type="body" idx="1"/>
          </p:nvPr>
        </p:nvSpPr>
        <p:spPr>
          <a:xfrm>
            <a:off x="720000" y="799289"/>
            <a:ext cx="7704000" cy="342000"/>
          </a:xfrm>
        </p:spPr>
        <p:txBody>
          <a:bodyPr/>
          <a:lstStyle/>
          <a:p>
            <a:pPr marL="152400" indent="0" algn="just">
              <a:lnSpc>
                <a:spcPct val="150000"/>
              </a:lnSpc>
              <a:buNone/>
            </a:pPr>
            <a:r>
              <a:rPr lang="vi-VN" sz="2000" dirty="0">
                <a:latin typeface="+mn-lt"/>
              </a:rPr>
              <a:t>Từ những phân tích về dữ liệu, năm 2024 điểm tăng hơn so với những năm trước đó vì số lượng thí sinh tăng cao, chỉ tiêu các trường không tăng quá nhiều và có nhiều phương thức xét tuyển hơn.</a:t>
            </a:r>
          </a:p>
        </p:txBody>
      </p:sp>
    </p:spTree>
    <p:extLst>
      <p:ext uri="{BB962C8B-B14F-4D97-AF65-F5344CB8AC3E}">
        <p14:creationId xmlns:p14="http://schemas.microsoft.com/office/powerpoint/2010/main" val="952128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BBBF-2B1D-33B7-6AA6-CC59638D492B}"/>
              </a:ext>
            </a:extLst>
          </p:cNvPr>
          <p:cNvSpPr>
            <a:spLocks noGrp="1"/>
          </p:cNvSpPr>
          <p:nvPr>
            <p:ph type="title"/>
          </p:nvPr>
        </p:nvSpPr>
        <p:spPr>
          <a:xfrm>
            <a:off x="135255" y="2268855"/>
            <a:ext cx="8873490" cy="605790"/>
          </a:xfrm>
        </p:spPr>
        <p:txBody>
          <a:bodyPr/>
          <a:lstStyle/>
          <a:p>
            <a:r>
              <a:rPr lang="vi-VN" sz="3200" b="1" dirty="0">
                <a:latin typeface="+mn-lt"/>
                <a:ea typeface="Calibri" panose="020F0502020204030204" pitchFamily="34" charset="0"/>
                <a:cs typeface="Calibri" panose="020F0502020204030204" pitchFamily="34" charset="0"/>
              </a:rPr>
              <a:t>Cám Ơn Các Bạn Và Thầy Đã Lắng Nghe!</a:t>
            </a:r>
          </a:p>
        </p:txBody>
      </p:sp>
    </p:spTree>
    <p:extLst>
      <p:ext uri="{BB962C8B-B14F-4D97-AF65-F5344CB8AC3E}">
        <p14:creationId xmlns:p14="http://schemas.microsoft.com/office/powerpoint/2010/main" val="31848121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6"/>
          <p:cNvSpPr txBox="1">
            <a:spLocks noGrp="1"/>
          </p:cNvSpPr>
          <p:nvPr>
            <p:ph type="title"/>
          </p:nvPr>
        </p:nvSpPr>
        <p:spPr>
          <a:xfrm>
            <a:off x="715365" y="94725"/>
            <a:ext cx="7704000" cy="572700"/>
          </a:xfrm>
          <a:prstGeom prst="rect">
            <a:avLst/>
          </a:prstGeom>
        </p:spPr>
        <p:txBody>
          <a:bodyPr spcFirstLastPara="1" wrap="square" lIns="91425" tIns="91425" rIns="91425" bIns="91425" anchor="t" anchorCtr="0">
            <a:noAutofit/>
          </a:bodyPr>
          <a:lstStyle/>
          <a:p>
            <a:pPr lvl="0"/>
            <a:r>
              <a:rPr lang="en-US" sz="2000" b="1" kern="100" dirty="0">
                <a:solidFill>
                  <a:srgbClr val="0E2841"/>
                </a:solidFill>
                <a:latin typeface="Arial"/>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Arial"/>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endParaRPr dirty="0"/>
          </a:p>
        </p:txBody>
      </p:sp>
      <p:pic>
        <p:nvPicPr>
          <p:cNvPr id="27" name="Picture 26" descr="A screenshot of a computer&#10;&#10;Description automatically generated">
            <a:extLst>
              <a:ext uri="{FF2B5EF4-FFF2-40B4-BE49-F238E27FC236}">
                <a16:creationId xmlns:a16="http://schemas.microsoft.com/office/drawing/2014/main" id="{DF049117-62B8-8560-69D5-809B7FB8AE95}"/>
              </a:ext>
            </a:extLst>
          </p:cNvPr>
          <p:cNvPicPr>
            <a:picLocks noChangeAspect="1"/>
          </p:cNvPicPr>
          <p:nvPr/>
        </p:nvPicPr>
        <p:blipFill>
          <a:blip r:embed="rId3"/>
          <a:stretch>
            <a:fillRect/>
          </a:stretch>
        </p:blipFill>
        <p:spPr>
          <a:xfrm>
            <a:off x="220155" y="499635"/>
            <a:ext cx="8694420" cy="45491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7"/>
          <p:cNvSpPr txBox="1">
            <a:spLocks noGrp="1"/>
          </p:cNvSpPr>
          <p:nvPr>
            <p:ph type="title"/>
          </p:nvPr>
        </p:nvSpPr>
        <p:spPr>
          <a:xfrm>
            <a:off x="1768500" y="83820"/>
            <a:ext cx="5607000" cy="496950"/>
          </a:xfrm>
          <a:prstGeom prst="rect">
            <a:avLst/>
          </a:prstGeom>
        </p:spPr>
        <p:txBody>
          <a:bodyPr spcFirstLastPara="1" wrap="square" lIns="91425" tIns="91425" rIns="91425" bIns="91425" anchor="b" anchorCtr="0">
            <a:noAutofit/>
          </a:bodyPr>
          <a:lstStyle/>
          <a:p>
            <a:pPr lvl="0"/>
            <a:r>
              <a:rPr lang="en-US" sz="2000" b="1" kern="100" dirty="0">
                <a:solidFill>
                  <a:srgbClr val="0E2841"/>
                </a:solidFill>
                <a:latin typeface="Arial"/>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Arial"/>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endParaRPr dirty="0"/>
          </a:p>
        </p:txBody>
      </p:sp>
      <p:pic>
        <p:nvPicPr>
          <p:cNvPr id="3" name="Picture 2" descr="A screenshot of a computer program&#10;&#10;Description automatically generated">
            <a:extLst>
              <a:ext uri="{FF2B5EF4-FFF2-40B4-BE49-F238E27FC236}">
                <a16:creationId xmlns:a16="http://schemas.microsoft.com/office/drawing/2014/main" id="{A57B0C05-9026-483C-3D8A-5B82FF6580CD}"/>
              </a:ext>
            </a:extLst>
          </p:cNvPr>
          <p:cNvPicPr>
            <a:picLocks noChangeAspect="1"/>
          </p:cNvPicPr>
          <p:nvPr/>
        </p:nvPicPr>
        <p:blipFill>
          <a:blip r:embed="rId3"/>
          <a:stretch>
            <a:fillRect/>
          </a:stretch>
        </p:blipFill>
        <p:spPr>
          <a:xfrm>
            <a:off x="438150" y="531349"/>
            <a:ext cx="8267700" cy="452833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8"/>
                                        </p:tgtEl>
                                        <p:attrNameLst>
                                          <p:attrName>style.visibility</p:attrName>
                                        </p:attrNameLst>
                                      </p:cBhvr>
                                      <p:to>
                                        <p:strVal val="visible"/>
                                      </p:to>
                                    </p:set>
                                    <p:animEffect transition="in" filter="fade">
                                      <p:cBhvr>
                                        <p:cTn id="7" dur="500"/>
                                        <p:tgtEl>
                                          <p:spTgt spid="1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8"/>
          <p:cNvSpPr txBox="1">
            <a:spLocks noGrp="1"/>
          </p:cNvSpPr>
          <p:nvPr>
            <p:ph type="subTitle" idx="1"/>
          </p:nvPr>
        </p:nvSpPr>
        <p:spPr>
          <a:xfrm>
            <a:off x="1244640" y="0"/>
            <a:ext cx="6304200" cy="807720"/>
          </a:xfrm>
          <a:prstGeom prst="rect">
            <a:avLst/>
          </a:prstGeom>
        </p:spPr>
        <p:txBody>
          <a:bodyPr spcFirstLastPara="1" wrap="square" lIns="91425" tIns="91425" rIns="91425" bIns="91425" anchor="b" anchorCtr="0">
            <a:noAutofit/>
          </a:bodyPr>
          <a:lstStyle/>
          <a:p>
            <a:pPr marL="457200" marR="0" lvl="1" indent="0" algn="l">
              <a:lnSpc>
                <a:spcPct val="115000"/>
              </a:lnSpc>
              <a:spcBef>
                <a:spcPts val="0"/>
              </a:spcBef>
              <a:spcAft>
                <a:spcPts val="0"/>
              </a:spcAft>
            </a:pPr>
            <a:r>
              <a:rPr lang="vi-VN" sz="2000" b="1" kern="100" dirty="0">
                <a:solidFill>
                  <a:srgbClr val="0E2841"/>
                </a:solidFill>
                <a:effectLst/>
                <a:latin typeface="+mn-lt"/>
                <a:ea typeface="Aptos" panose="020B0004020202020204" pitchFamily="34" charset="0"/>
                <a:cs typeface="Times New Roman" panose="02020603050405020304" pitchFamily="18" charset="0"/>
              </a:rPr>
              <a:t>2.3 Phân Tích </a:t>
            </a:r>
            <a:r>
              <a:rPr lang="vi-VN" sz="2000" b="1" kern="100" dirty="0">
                <a:solidFill>
                  <a:srgbClr val="0E2841"/>
                </a:solidFill>
                <a:latin typeface="+mn-lt"/>
                <a:ea typeface="Aptos" panose="020B0004020202020204" pitchFamily="34" charset="0"/>
                <a:cs typeface="Times New Roman" panose="02020603050405020304" pitchFamily="18" charset="0"/>
              </a:rPr>
              <a:t>D</a:t>
            </a:r>
            <a:r>
              <a:rPr lang="vi-VN" sz="2000" b="1" kern="100" dirty="0">
                <a:solidFill>
                  <a:srgbClr val="0E2841"/>
                </a:solidFill>
                <a:effectLst/>
                <a:latin typeface="+mn-lt"/>
                <a:ea typeface="Aptos" panose="020B0004020202020204" pitchFamily="34" charset="0"/>
                <a:cs typeface="Times New Roman" panose="02020603050405020304" pitchFamily="18" charset="0"/>
              </a:rPr>
              <a:t>ữ </a:t>
            </a:r>
            <a:r>
              <a:rPr lang="vi-VN" sz="2000" b="1" kern="100" dirty="0">
                <a:solidFill>
                  <a:srgbClr val="0E2841"/>
                </a:solidFill>
                <a:latin typeface="+mn-lt"/>
                <a:ea typeface="Aptos" panose="020B0004020202020204" pitchFamily="34" charset="0"/>
                <a:cs typeface="Times New Roman" panose="02020603050405020304" pitchFamily="18" charset="0"/>
              </a:rPr>
              <a:t>L</a:t>
            </a:r>
            <a:r>
              <a:rPr lang="vi-VN" sz="2000" b="1" kern="100" dirty="0">
                <a:solidFill>
                  <a:srgbClr val="0E2841"/>
                </a:solidFill>
                <a:effectLst/>
                <a:latin typeface="+mn-lt"/>
                <a:ea typeface="Aptos" panose="020B0004020202020204" pitchFamily="34" charset="0"/>
                <a:cs typeface="Times New Roman" panose="02020603050405020304" pitchFamily="18" charset="0"/>
              </a:rPr>
              <a:t>iệu</a:t>
            </a:r>
            <a:br>
              <a:rPr lang="vi-VN" sz="2000" b="1" kern="100" dirty="0">
                <a:solidFill>
                  <a:srgbClr val="0E2841"/>
                </a:solidFill>
                <a:effectLst/>
                <a:latin typeface="+mn-lt"/>
                <a:ea typeface="Aptos" panose="020B0004020202020204" pitchFamily="34" charset="0"/>
                <a:cs typeface="Times New Roman" panose="02020603050405020304" pitchFamily="18" charset="0"/>
              </a:rPr>
            </a:br>
            <a:r>
              <a:rPr lang="vi-VN" sz="2000" b="1" kern="100" dirty="0">
                <a:solidFill>
                  <a:srgbClr val="0E2841"/>
                </a:solidFill>
                <a:effectLst/>
                <a:latin typeface="+mn-lt"/>
                <a:ea typeface="Aptos" panose="020B0004020202020204" pitchFamily="34" charset="0"/>
                <a:cs typeface="Times New Roman" panose="02020603050405020304" pitchFamily="18" charset="0"/>
              </a:rPr>
              <a:t>      2.3.1 Số Lượng </a:t>
            </a:r>
            <a:r>
              <a:rPr lang="vi-VN" sz="2000" b="1" kern="100" dirty="0">
                <a:solidFill>
                  <a:srgbClr val="0E2841"/>
                </a:solidFill>
                <a:latin typeface="+mn-lt"/>
                <a:ea typeface="Aptos" panose="020B0004020202020204" pitchFamily="34" charset="0"/>
                <a:cs typeface="Times New Roman" panose="02020603050405020304" pitchFamily="18" charset="0"/>
              </a:rPr>
              <a:t>T</a:t>
            </a:r>
            <a:r>
              <a:rPr lang="vi-VN" sz="2000" b="1" kern="100" dirty="0">
                <a:solidFill>
                  <a:srgbClr val="0E2841"/>
                </a:solidFill>
                <a:effectLst/>
                <a:latin typeface="+mn-lt"/>
                <a:ea typeface="Aptos" panose="020B0004020202020204" pitchFamily="34" charset="0"/>
                <a:cs typeface="Times New Roman" panose="02020603050405020304" pitchFamily="18" charset="0"/>
              </a:rPr>
              <a:t>hí </a:t>
            </a:r>
            <a:r>
              <a:rPr lang="vi-VN" sz="2000" b="1" kern="100" dirty="0">
                <a:solidFill>
                  <a:srgbClr val="0E2841"/>
                </a:solidFill>
                <a:latin typeface="+mn-lt"/>
                <a:ea typeface="Aptos" panose="020B0004020202020204" pitchFamily="34" charset="0"/>
                <a:cs typeface="Times New Roman" panose="02020603050405020304" pitchFamily="18" charset="0"/>
              </a:rPr>
              <a:t>S</a:t>
            </a:r>
            <a:r>
              <a:rPr lang="vi-VN" sz="2000" b="1" kern="100" dirty="0">
                <a:solidFill>
                  <a:srgbClr val="0E2841"/>
                </a:solidFill>
                <a:effectLst/>
                <a:latin typeface="+mn-lt"/>
                <a:ea typeface="Aptos" panose="020B0004020202020204" pitchFamily="34" charset="0"/>
                <a:cs typeface="Times New Roman" panose="02020603050405020304" pitchFamily="18" charset="0"/>
              </a:rPr>
              <a:t>inh </a:t>
            </a:r>
            <a:r>
              <a:rPr lang="vi-VN" sz="2000" b="1" kern="100" dirty="0">
                <a:solidFill>
                  <a:srgbClr val="0E2841"/>
                </a:solidFill>
                <a:latin typeface="+mn-lt"/>
                <a:ea typeface="Aptos" panose="020B0004020202020204" pitchFamily="34" charset="0"/>
                <a:cs typeface="Times New Roman" panose="02020603050405020304" pitchFamily="18" charset="0"/>
              </a:rPr>
              <a:t>Q</a:t>
            </a:r>
            <a:r>
              <a:rPr lang="vi-VN" sz="2000" b="1" kern="100" dirty="0">
                <a:solidFill>
                  <a:srgbClr val="0E2841"/>
                </a:solidFill>
                <a:effectLst/>
                <a:latin typeface="+mn-lt"/>
                <a:ea typeface="Aptos" panose="020B0004020202020204" pitchFamily="34" charset="0"/>
                <a:cs typeface="Times New Roman" panose="02020603050405020304" pitchFamily="18" charset="0"/>
              </a:rPr>
              <a:t>ua </a:t>
            </a:r>
            <a:r>
              <a:rPr lang="vi-VN" sz="2000" b="1" kern="100" dirty="0">
                <a:solidFill>
                  <a:srgbClr val="0E2841"/>
                </a:solidFill>
                <a:latin typeface="+mn-lt"/>
                <a:ea typeface="Aptos" panose="020B0004020202020204" pitchFamily="34" charset="0"/>
                <a:cs typeface="Times New Roman" panose="02020603050405020304" pitchFamily="18" charset="0"/>
              </a:rPr>
              <a:t>C</a:t>
            </a:r>
            <a:r>
              <a:rPr lang="vi-VN" sz="2000" b="1" kern="100" dirty="0">
                <a:solidFill>
                  <a:srgbClr val="0E2841"/>
                </a:solidFill>
                <a:effectLst/>
                <a:latin typeface="+mn-lt"/>
                <a:ea typeface="Aptos" panose="020B0004020202020204" pitchFamily="34" charset="0"/>
                <a:cs typeface="Times New Roman" panose="02020603050405020304" pitchFamily="18" charset="0"/>
              </a:rPr>
              <a:t>ác </a:t>
            </a:r>
            <a:r>
              <a:rPr lang="vi-VN" sz="2000" b="1" kern="100" dirty="0">
                <a:solidFill>
                  <a:srgbClr val="0E2841"/>
                </a:solidFill>
                <a:latin typeface="+mn-lt"/>
                <a:ea typeface="Aptos" panose="020B0004020202020204" pitchFamily="34" charset="0"/>
                <a:cs typeface="Times New Roman" panose="02020603050405020304" pitchFamily="18" charset="0"/>
              </a:rPr>
              <a:t>N</a:t>
            </a:r>
            <a:r>
              <a:rPr lang="vi-VN" sz="2000" b="1" kern="100" dirty="0">
                <a:solidFill>
                  <a:srgbClr val="0E2841"/>
                </a:solidFill>
                <a:effectLst/>
                <a:latin typeface="+mn-lt"/>
                <a:ea typeface="Aptos" panose="020B0004020202020204" pitchFamily="34" charset="0"/>
                <a:cs typeface="Times New Roman" panose="02020603050405020304" pitchFamily="18" charset="0"/>
              </a:rPr>
              <a:t>ăm</a:t>
            </a:r>
          </a:p>
        </p:txBody>
      </p:sp>
      <p:pic>
        <p:nvPicPr>
          <p:cNvPr id="5" name="Picture 4" descr="A screenshot of a computer program&#10;&#10;Description automatically generated">
            <a:extLst>
              <a:ext uri="{FF2B5EF4-FFF2-40B4-BE49-F238E27FC236}">
                <a16:creationId xmlns:a16="http://schemas.microsoft.com/office/drawing/2014/main" id="{02EB4A36-A90B-4EA7-A857-C3317A91D804}"/>
              </a:ext>
            </a:extLst>
          </p:cNvPr>
          <p:cNvPicPr>
            <a:picLocks noChangeAspect="1"/>
          </p:cNvPicPr>
          <p:nvPr/>
        </p:nvPicPr>
        <p:blipFill>
          <a:blip r:embed="rId3"/>
          <a:stretch>
            <a:fillRect/>
          </a:stretch>
        </p:blipFill>
        <p:spPr>
          <a:xfrm>
            <a:off x="0" y="701040"/>
            <a:ext cx="9144000" cy="4343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3">
                                            <p:txEl>
                                              <p:pRg st="0" end="0"/>
                                            </p:txEl>
                                          </p:spTgt>
                                        </p:tgtEl>
                                        <p:attrNameLst>
                                          <p:attrName>style.visibility</p:attrName>
                                        </p:attrNameLst>
                                      </p:cBhvr>
                                      <p:to>
                                        <p:strVal val="visible"/>
                                      </p:to>
                                    </p:set>
                                    <p:animEffect transition="in" filter="fade">
                                      <p:cBhvr>
                                        <p:cTn id="7" dur="500"/>
                                        <p:tgtEl>
                                          <p:spTgt spid="1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6" name="Google Shape;1136;p49"/>
          <p:cNvSpPr/>
          <p:nvPr/>
        </p:nvSpPr>
        <p:spPr>
          <a:xfrm rot="10800000">
            <a:off x="4751872" y="-1928492"/>
            <a:ext cx="4392129" cy="259071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vi-VN"/>
          </a:p>
        </p:txBody>
      </p:sp>
      <p:sp>
        <p:nvSpPr>
          <p:cNvPr id="1137" name="Google Shape;1137;p49"/>
          <p:cNvSpPr/>
          <p:nvPr/>
        </p:nvSpPr>
        <p:spPr>
          <a:xfrm flipH="1">
            <a:off x="-892962" y="42641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txBox="1">
            <a:spLocks noGrp="1"/>
          </p:cNvSpPr>
          <p:nvPr>
            <p:ph type="title"/>
          </p:nvPr>
        </p:nvSpPr>
        <p:spPr>
          <a:xfrm>
            <a:off x="4606180" y="0"/>
            <a:ext cx="4564595" cy="3619320"/>
          </a:xfrm>
          <a:prstGeom prst="rect">
            <a:avLst/>
          </a:prstGeom>
        </p:spPr>
        <p:txBody>
          <a:bodyPr spcFirstLastPara="1" wrap="square" lIns="91425" tIns="91425" rIns="91425" bIns="91425" anchor="t" anchorCtr="0">
            <a:noAutofit/>
          </a:bodyPr>
          <a:lstStyle/>
          <a:p>
            <a:pPr lvl="0" algn="just" rtl="0">
              <a:lnSpc>
                <a:spcPct val="150000"/>
              </a:lnSpc>
              <a:spcBef>
                <a:spcPts val="0"/>
              </a:spcBef>
              <a:spcAft>
                <a:spcPts val="0"/>
              </a:spcAft>
            </a:pPr>
            <a:br>
              <a:rPr lang="vi-VN" sz="1400" dirty="0">
                <a:latin typeface="+mn-lt"/>
              </a:rPr>
            </a:br>
            <a:r>
              <a:rPr lang="vi-VN" sz="1400" dirty="0">
                <a:latin typeface="+mn-lt"/>
              </a:rPr>
              <a:t>+ Năm 2020 có hơn 800.000 thí sinh nhưng đến năm     2024 thì đã lên tới hơn 1.000.000 thí sinh.</a:t>
            </a:r>
            <a:br>
              <a:rPr lang="vi-VN" sz="1400" dirty="0">
                <a:latin typeface="+mn-lt"/>
              </a:rPr>
            </a:br>
            <a:r>
              <a:rPr lang="vi-VN" sz="1400" dirty="0">
                <a:latin typeface="+mn-lt"/>
              </a:rPr>
              <a:t>+ Rõ ràng tỷ lệ tăng trưởng tăng lên rất nhiều và khác biệt qua từng năm. Rõ nhất, tỷ lệ tăng trưởng năm 2021 so với năm 2020 tăng hơn 12%. Theo tìm hiểu thì lý do của sự bất thường này là vì năm 2020 là năm bùng nổ đại dịch COVID – 19 nên số lượng thí sinh không thể tham gia kỳ thi khá lớn và một lý do nữa là có thể dữ liệu thu thập bị thiếu nên sang năm 2021, khi lượng thông tin được thu thập đầy đủ trở lại thì gây nên hiện tượng bùng nổ và con số tăng lên đến 12%. </a:t>
            </a:r>
            <a:br>
              <a:rPr lang="vi-VN" sz="1400" dirty="0">
                <a:latin typeface="+mn-lt"/>
              </a:rPr>
            </a:br>
            <a:r>
              <a:rPr lang="vi-VN" sz="1400" dirty="0">
                <a:latin typeface="+mn-lt"/>
              </a:rPr>
              <a:t>+ Kể từ đó, sang năm 2022, 2023, 2024 thì tỷ lệ tăng trưởng bắt đầu ổn định với năm 2022 tăng khoảng 1%, năm 2023 khoảng 3% và năm 2024 khoảng 4%.</a:t>
            </a:r>
            <a:br>
              <a:rPr lang="vi-VN" sz="1400" dirty="0">
                <a:latin typeface="+mn-lt"/>
              </a:rPr>
            </a:br>
            <a:endParaRPr sz="1400" dirty="0">
              <a:latin typeface="+mn-lt"/>
            </a:endParaRPr>
          </a:p>
        </p:txBody>
      </p:sp>
      <p:grpSp>
        <p:nvGrpSpPr>
          <p:cNvPr id="1158" name="Google Shape;1158;p49"/>
          <p:cNvGrpSpPr/>
          <p:nvPr/>
        </p:nvGrpSpPr>
        <p:grpSpPr>
          <a:xfrm>
            <a:off x="-1892403" y="269477"/>
            <a:ext cx="3427062" cy="540036"/>
            <a:chOff x="-1366378" y="3596340"/>
            <a:chExt cx="3427062" cy="540036"/>
          </a:xfrm>
        </p:grpSpPr>
        <p:grpSp>
          <p:nvGrpSpPr>
            <p:cNvPr id="1159" name="Google Shape;1159;p49"/>
            <p:cNvGrpSpPr/>
            <p:nvPr/>
          </p:nvGrpSpPr>
          <p:grpSpPr>
            <a:xfrm>
              <a:off x="-1366378" y="4034012"/>
              <a:ext cx="3070084" cy="102364"/>
              <a:chOff x="1779150" y="2604263"/>
              <a:chExt cx="3811875" cy="127113"/>
            </a:xfrm>
          </p:grpSpPr>
          <p:sp>
            <p:nvSpPr>
              <p:cNvPr id="1160" name="Google Shape;1160;p4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lt1"/>
                </a:solidFill>
                <a:prstDash val="solid"/>
                <a:round/>
                <a:headEnd type="none" w="med" len="med"/>
                <a:tailEnd type="none" w="med" len="med"/>
              </a:ln>
            </p:spPr>
            <p:txBody>
              <a:bodyPr/>
              <a:lstStyle/>
              <a:p>
                <a:endParaRPr lang="vi-VN"/>
              </a:p>
            </p:txBody>
          </p:sp>
          <p:sp>
            <p:nvSpPr>
              <p:cNvPr id="1161" name="Google Shape;1161;p49"/>
              <p:cNvSpPr/>
              <p:nvPr/>
            </p:nvSpPr>
            <p:spPr>
              <a:xfrm>
                <a:off x="5534325" y="2604263"/>
                <a:ext cx="56700" cy="56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9"/>
            <p:cNvGrpSpPr/>
            <p:nvPr/>
          </p:nvGrpSpPr>
          <p:grpSpPr>
            <a:xfrm flipH="1">
              <a:off x="-949619" y="3596340"/>
              <a:ext cx="3010303" cy="380635"/>
              <a:chOff x="5446772" y="1743190"/>
              <a:chExt cx="3010303" cy="380635"/>
            </a:xfrm>
          </p:grpSpPr>
          <p:grpSp>
            <p:nvGrpSpPr>
              <p:cNvPr id="1163" name="Google Shape;1163;p49"/>
              <p:cNvGrpSpPr/>
              <p:nvPr/>
            </p:nvGrpSpPr>
            <p:grpSpPr>
              <a:xfrm flipH="1">
                <a:off x="5898325" y="1865405"/>
                <a:ext cx="1567047" cy="45661"/>
                <a:chOff x="1754675" y="2661275"/>
                <a:chExt cx="1945675" cy="56700"/>
              </a:xfrm>
            </p:grpSpPr>
            <p:cxnSp>
              <p:nvCxnSpPr>
                <p:cNvPr id="1164" name="Google Shape;1164;p49"/>
                <p:cNvCxnSpPr/>
                <p:nvPr/>
              </p:nvCxnSpPr>
              <p:spPr>
                <a:xfrm>
                  <a:off x="1754675" y="2689625"/>
                  <a:ext cx="1896000" cy="0"/>
                </a:xfrm>
                <a:prstGeom prst="straightConnector1">
                  <a:avLst/>
                </a:prstGeom>
                <a:noFill/>
                <a:ln w="9525" cap="flat" cmpd="sng">
                  <a:solidFill>
                    <a:schemeClr val="lt1"/>
                  </a:solidFill>
                  <a:prstDash val="solid"/>
                  <a:round/>
                  <a:headEnd type="none" w="med" len="med"/>
                  <a:tailEnd type="none" w="med" len="med"/>
                </a:ln>
              </p:spPr>
            </p:cxnSp>
            <p:sp>
              <p:nvSpPr>
                <p:cNvPr id="1165" name="Google Shape;1165;p49"/>
                <p:cNvSpPr/>
                <p:nvPr/>
              </p:nvSpPr>
              <p:spPr>
                <a:xfrm>
                  <a:off x="3643650" y="2661275"/>
                  <a:ext cx="56700" cy="56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49"/>
              <p:cNvGrpSpPr/>
              <p:nvPr/>
            </p:nvGrpSpPr>
            <p:grpSpPr>
              <a:xfrm flipH="1">
                <a:off x="5477439" y="1987637"/>
                <a:ext cx="1561280" cy="136187"/>
                <a:chOff x="1754675" y="2824000"/>
                <a:chExt cx="4728285" cy="412439"/>
              </a:xfrm>
            </p:grpSpPr>
            <p:sp>
              <p:nvSpPr>
                <p:cNvPr id="1167" name="Google Shape;1167;p4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lt1"/>
                  </a:solidFill>
                  <a:prstDash val="solid"/>
                  <a:round/>
                  <a:headEnd type="none" w="med" len="med"/>
                  <a:tailEnd type="none" w="med" len="med"/>
                </a:ln>
              </p:spPr>
              <p:txBody>
                <a:bodyPr/>
                <a:lstStyle/>
                <a:p>
                  <a:endParaRPr lang="vi-VN"/>
                </a:p>
              </p:txBody>
            </p:sp>
            <p:sp>
              <p:nvSpPr>
                <p:cNvPr id="1168" name="Google Shape;1168;p49"/>
                <p:cNvSpPr/>
                <p:nvPr/>
              </p:nvSpPr>
              <p:spPr>
                <a:xfrm>
                  <a:off x="6348560" y="3102039"/>
                  <a:ext cx="134400" cy="13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49"/>
              <p:cNvGrpSpPr/>
              <p:nvPr/>
            </p:nvGrpSpPr>
            <p:grpSpPr>
              <a:xfrm flipH="1">
                <a:off x="5446772" y="1743190"/>
                <a:ext cx="3010303" cy="45661"/>
                <a:chOff x="1766900" y="2869225"/>
                <a:chExt cx="3737650" cy="56700"/>
              </a:xfrm>
            </p:grpSpPr>
            <p:cxnSp>
              <p:nvCxnSpPr>
                <p:cNvPr id="1170" name="Google Shape;1170;p49"/>
                <p:cNvCxnSpPr/>
                <p:nvPr/>
              </p:nvCxnSpPr>
              <p:spPr>
                <a:xfrm>
                  <a:off x="1766900" y="2897575"/>
                  <a:ext cx="3687900" cy="0"/>
                </a:xfrm>
                <a:prstGeom prst="straightConnector1">
                  <a:avLst/>
                </a:prstGeom>
                <a:noFill/>
                <a:ln w="9525" cap="flat" cmpd="sng">
                  <a:solidFill>
                    <a:schemeClr val="lt1"/>
                  </a:solidFill>
                  <a:prstDash val="solid"/>
                  <a:round/>
                  <a:headEnd type="none" w="med" len="med"/>
                  <a:tailEnd type="none" w="med" len="med"/>
                </a:ln>
              </p:spPr>
            </p:cxnSp>
            <p:sp>
              <p:nvSpPr>
                <p:cNvPr id="1171" name="Google Shape;1171;p49"/>
                <p:cNvSpPr/>
                <p:nvPr/>
              </p:nvSpPr>
              <p:spPr>
                <a:xfrm>
                  <a:off x="5447850" y="2869225"/>
                  <a:ext cx="56700" cy="56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8" name="Picture 7" descr="A screenshot of a graph&#10;&#10;Description automatically generated">
            <a:extLst>
              <a:ext uri="{FF2B5EF4-FFF2-40B4-BE49-F238E27FC236}">
                <a16:creationId xmlns:a16="http://schemas.microsoft.com/office/drawing/2014/main" id="{C348600F-D64C-933F-B361-31183647B66F}"/>
              </a:ext>
            </a:extLst>
          </p:cNvPr>
          <p:cNvPicPr>
            <a:picLocks noChangeAspect="1"/>
          </p:cNvPicPr>
          <p:nvPr/>
        </p:nvPicPr>
        <p:blipFill>
          <a:blip r:embed="rId3"/>
          <a:stretch>
            <a:fillRect/>
          </a:stretch>
        </p:blipFill>
        <p:spPr>
          <a:xfrm>
            <a:off x="7405" y="0"/>
            <a:ext cx="4564595" cy="5143500"/>
          </a:xfrm>
          <a:prstGeom prst="rect">
            <a:avLst/>
          </a:prstGeom>
        </p:spPr>
      </p:pic>
      <p:sp>
        <p:nvSpPr>
          <p:cNvPr id="3" name="TextBox 2">
            <a:extLst>
              <a:ext uri="{FF2B5EF4-FFF2-40B4-BE49-F238E27FC236}">
                <a16:creationId xmlns:a16="http://schemas.microsoft.com/office/drawing/2014/main" id="{1751E745-FD61-9865-D6FF-E2A25B45159F}"/>
              </a:ext>
            </a:extLst>
          </p:cNvPr>
          <p:cNvSpPr txBox="1"/>
          <p:nvPr/>
        </p:nvSpPr>
        <p:spPr>
          <a:xfrm>
            <a:off x="4606180" y="61801"/>
            <a:ext cx="2571827" cy="375552"/>
          </a:xfrm>
          <a:prstGeom prst="rect">
            <a:avLst/>
          </a:prstGeom>
          <a:noFill/>
        </p:spPr>
        <p:txBody>
          <a:bodyPr wrap="square">
            <a:spAutoFit/>
          </a:bodyPr>
          <a:lstStyle/>
          <a:p>
            <a:pPr algn="just">
              <a:lnSpc>
                <a:spcPct val="150000"/>
              </a:lnSpc>
            </a:pPr>
            <a:r>
              <a:rPr lang="vi-VN" dirty="0"/>
              <a:t>Theo thống kê thì ta thấy:</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38"/>
                                        </p:tgtEl>
                                        <p:attrNameLst>
                                          <p:attrName>style.visibility</p:attrName>
                                        </p:attrNameLst>
                                      </p:cBhvr>
                                      <p:to>
                                        <p:strVal val="visible"/>
                                      </p:to>
                                    </p:set>
                                    <p:animEffect transition="in" filter="fade">
                                      <p:cBhvr>
                                        <p:cTn id="17" dur="500"/>
                                        <p:tgtEl>
                                          <p:spTgt spid="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50"/>
          <p:cNvSpPr txBox="1">
            <a:spLocks noGrp="1"/>
          </p:cNvSpPr>
          <p:nvPr>
            <p:ph type="title"/>
          </p:nvPr>
        </p:nvSpPr>
        <p:spPr>
          <a:xfrm>
            <a:off x="0" y="0"/>
            <a:ext cx="6608956" cy="5002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b="1" dirty="0">
                <a:latin typeface="+mn-lt"/>
              </a:rPr>
              <a:t>2.3.2 Phân Bổ Điểm Và Sự Thay Đổi Qua Các Năm</a:t>
            </a:r>
            <a:endParaRPr sz="2000" b="1" dirty="0">
              <a:latin typeface="+mn-lt"/>
            </a:endParaRPr>
          </a:p>
        </p:txBody>
      </p:sp>
      <p:pic>
        <p:nvPicPr>
          <p:cNvPr id="9" name="Picture 8" descr="A screen shot of a computer program&#10;&#10;Description automatically generated">
            <a:extLst>
              <a:ext uri="{FF2B5EF4-FFF2-40B4-BE49-F238E27FC236}">
                <a16:creationId xmlns:a16="http://schemas.microsoft.com/office/drawing/2014/main" id="{4D1BAC8E-586E-795F-17E6-B6FF89980A97}"/>
              </a:ext>
            </a:extLst>
          </p:cNvPr>
          <p:cNvPicPr>
            <a:picLocks noChangeAspect="1"/>
          </p:cNvPicPr>
          <p:nvPr/>
        </p:nvPicPr>
        <p:blipFill>
          <a:blip r:embed="rId3"/>
          <a:stretch>
            <a:fillRect/>
          </a:stretch>
        </p:blipFill>
        <p:spPr>
          <a:xfrm>
            <a:off x="137160" y="571500"/>
            <a:ext cx="8869680" cy="438912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
                                        </p:tgtEl>
                                        <p:attrNameLst>
                                          <p:attrName>style.visibility</p:attrName>
                                        </p:attrNameLst>
                                      </p:cBhvr>
                                      <p:to>
                                        <p:strVal val="visible"/>
                                      </p:to>
                                    </p:set>
                                    <p:animEffect transition="in" filter="fade">
                                      <p:cBhvr>
                                        <p:cTn id="7" dur="500"/>
                                        <p:tgtEl>
                                          <p:spTgt spid="1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4" name="Google Shape;1184;p51"/>
          <p:cNvSpPr txBox="1">
            <a:spLocks noGrp="1"/>
          </p:cNvSpPr>
          <p:nvPr>
            <p:ph type="subTitle" idx="1"/>
          </p:nvPr>
        </p:nvSpPr>
        <p:spPr>
          <a:xfrm>
            <a:off x="0" y="3665220"/>
            <a:ext cx="8671559" cy="441960"/>
          </a:xfrm>
          <a:prstGeom prst="rect">
            <a:avLst/>
          </a:prstGeom>
        </p:spPr>
        <p:txBody>
          <a:bodyPr spcFirstLastPara="1" wrap="square" lIns="91425" tIns="91425" rIns="91425" bIns="91425" anchor="t" anchorCtr="0">
            <a:noAutofit/>
          </a:bodyPr>
          <a:lstStyle/>
          <a:p>
            <a:pPr marL="457200" marR="0" indent="0" algn="just">
              <a:lnSpc>
                <a:spcPct val="115000"/>
              </a:lnSpc>
              <a:spcBef>
                <a:spcPts val="0"/>
              </a:spcBef>
              <a:spcAft>
                <a:spcPts val="0"/>
              </a:spcAft>
            </a:pPr>
            <a:r>
              <a:rPr lang="vi-VN" sz="1600" kern="100" dirty="0">
                <a:solidFill>
                  <a:srgbClr val="0E2841"/>
                </a:solidFill>
                <a:effectLst/>
                <a:latin typeface="+mn-lt"/>
                <a:ea typeface="Aptos" panose="020B0004020202020204" pitchFamily="34" charset="0"/>
                <a:cs typeface="Times New Roman" panose="02020603050405020304" pitchFamily="18" charset="0"/>
              </a:rPr>
              <a:t>Biểu đồ cho thấy xu hướng phát triển theo thời gian rất rõ. Khi nhìn vào biểu đồ ta thấy điểm môn lịch sử, sinh học, địa lí và ngữ văn tăng vọt so với giai đoạn năm 2020, 2021 với số liệu năm 2024 là trung bình môn lịch sử đạt trên 6.5, sinh học trên 6.0, địa lí và ngữ văn trên 7.0.</a:t>
            </a:r>
          </a:p>
          <a:p>
            <a:pPr marL="0" lvl="0" indent="0" algn="l" rtl="0">
              <a:spcBef>
                <a:spcPts val="0"/>
              </a:spcBef>
              <a:spcAft>
                <a:spcPts val="0"/>
              </a:spcAft>
              <a:buNone/>
            </a:pPr>
            <a:endParaRPr sz="1600" dirty="0"/>
          </a:p>
        </p:txBody>
      </p:sp>
      <p:pic>
        <p:nvPicPr>
          <p:cNvPr id="3" name="Picture 2" descr="A graph with different colored lines&#10;&#10;Description automatically generated">
            <a:extLst>
              <a:ext uri="{FF2B5EF4-FFF2-40B4-BE49-F238E27FC236}">
                <a16:creationId xmlns:a16="http://schemas.microsoft.com/office/drawing/2014/main" id="{30A139B9-BF75-1430-65A9-5713F803B5F1}"/>
              </a:ext>
            </a:extLst>
          </p:cNvPr>
          <p:cNvPicPr>
            <a:picLocks noChangeAspect="1"/>
          </p:cNvPicPr>
          <p:nvPr/>
        </p:nvPicPr>
        <p:blipFill>
          <a:blip r:embed="rId3"/>
          <a:stretch>
            <a:fillRect/>
          </a:stretch>
        </p:blipFill>
        <p:spPr>
          <a:xfrm>
            <a:off x="0" y="0"/>
            <a:ext cx="9144000" cy="37185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4">
                                            <p:txEl>
                                              <p:pRg st="0" end="0"/>
                                            </p:txEl>
                                          </p:spTgt>
                                        </p:tgtEl>
                                        <p:attrNameLst>
                                          <p:attrName>style.visibility</p:attrName>
                                        </p:attrNameLst>
                                      </p:cBhvr>
                                      <p:to>
                                        <p:strVal val="visible"/>
                                      </p:to>
                                    </p:set>
                                    <p:animEffect transition="in" filter="fade">
                                      <p:cBhvr>
                                        <p:cTn id="12" dur="500"/>
                                        <p:tgtEl>
                                          <p:spTgt spid="11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7" name="Google Shape;1227;p52"/>
          <p:cNvSpPr txBox="1">
            <a:spLocks noGrp="1"/>
          </p:cNvSpPr>
          <p:nvPr>
            <p:ph type="title"/>
          </p:nvPr>
        </p:nvSpPr>
        <p:spPr>
          <a:xfrm>
            <a:off x="1158240" y="0"/>
            <a:ext cx="671322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dirty="0">
                <a:latin typeface="+mn-lt"/>
              </a:rPr>
              <a:t>2.3.3 Phân bổ điểm cụ thể từng môn trong 5 năm (2020-2024)</a:t>
            </a:r>
            <a:endParaRPr sz="2000" b="1" dirty="0">
              <a:latin typeface="+mn-lt"/>
            </a:endParaRPr>
          </a:p>
        </p:txBody>
      </p:sp>
      <p:pic>
        <p:nvPicPr>
          <p:cNvPr id="7" name="Picture 6" descr="A screen shot of a computer code&#10;&#10;Description automatically generated">
            <a:extLst>
              <a:ext uri="{FF2B5EF4-FFF2-40B4-BE49-F238E27FC236}">
                <a16:creationId xmlns:a16="http://schemas.microsoft.com/office/drawing/2014/main" id="{7F31FA07-9F99-AE14-A9ED-5410FA0A6AA3}"/>
              </a:ext>
            </a:extLst>
          </p:cNvPr>
          <p:cNvPicPr>
            <a:picLocks noChangeAspect="1"/>
          </p:cNvPicPr>
          <p:nvPr/>
        </p:nvPicPr>
        <p:blipFill>
          <a:blip r:embed="rId3"/>
          <a:stretch>
            <a:fillRect/>
          </a:stretch>
        </p:blipFill>
        <p:spPr>
          <a:xfrm>
            <a:off x="0" y="768900"/>
            <a:ext cx="9144000" cy="4374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500"/>
                                        <p:tgtEl>
                                          <p:spTgt spid="1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21" name="Title 20">
            <a:extLst>
              <a:ext uri="{FF2B5EF4-FFF2-40B4-BE49-F238E27FC236}">
                <a16:creationId xmlns:a16="http://schemas.microsoft.com/office/drawing/2014/main" id="{651A6BB4-AE83-3B98-62FD-4E432E290B63}"/>
              </a:ext>
            </a:extLst>
          </p:cNvPr>
          <p:cNvSpPr>
            <a:spLocks noGrp="1"/>
          </p:cNvSpPr>
          <p:nvPr>
            <p:ph type="title" idx="9"/>
          </p:nvPr>
        </p:nvSpPr>
        <p:spPr>
          <a:xfrm>
            <a:off x="121920" y="3688081"/>
            <a:ext cx="9144000" cy="484324"/>
          </a:xfrm>
        </p:spPr>
        <p:txBody>
          <a:bodyPr/>
          <a:lstStyle/>
          <a:p>
            <a:pPr marL="457200" marR="0" indent="0" algn="l">
              <a:lnSpc>
                <a:spcPct val="115000"/>
              </a:lnSpc>
              <a:spcBef>
                <a:spcPts val="0"/>
              </a:spcBef>
              <a:spcAft>
                <a:spcPts val="0"/>
              </a:spcAft>
            </a:pPr>
            <a:r>
              <a:rPr lang="vi-VN" sz="950" kern="100" dirty="0">
                <a:solidFill>
                  <a:srgbClr val="0E2841"/>
                </a:solidFill>
                <a:effectLst/>
                <a:latin typeface="+mj-lt"/>
                <a:ea typeface="Aptos" panose="020B0004020202020204" pitchFamily="34" charset="0"/>
                <a:cs typeface="Times New Roman" panose="02020603050405020304" pitchFamily="18" charset="0"/>
              </a:rPr>
              <a:t>Theo biểu đồ ta có thể thấy: </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Toán, môn Vật lý gần như là giống nhau trong vòng 5 năm.</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Môn Ngữ văn có ít thay đổi ở phổ điểm năm 2024. Số lượng thí sinh có điểm cao nhiều hơn so với những năm trước.</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Ngoại ngữ gần như giống nhau trừ năm 2021. Năm 2021, số lượng thí sinh có điểm cao rất nhiều.</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Hóa học cũng gần như giống nhau từ năm 2020 - 2023. Năm 2024, số lượng thí sinh có điểm từ khoảng 4 – 6 điểm tăng hơn so với những năm trước đó.</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Sinh học năm 2024 gần giống phổ điểm năm 2023, nhưng rất khác với những năm còn lại.</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Lịch sử năm 2023, 2024 bắt đầu tăng cao so với những năm trước đó. Năm 2024, số lượng thí sinh điểm cao rất nhiều.</a:t>
            </a:r>
            <a:br>
              <a:rPr lang="vi-VN" sz="950" kern="100" dirty="0">
                <a:solidFill>
                  <a:srgbClr val="0E2841"/>
                </a:solidFill>
                <a:effectLst/>
                <a:latin typeface="+mj-lt"/>
                <a:ea typeface="Aptos" panose="020B0004020202020204" pitchFamily="34" charset="0"/>
                <a:cs typeface="Times New Roman" panose="02020603050405020304" pitchFamily="18" charset="0"/>
              </a:rPr>
            </a:br>
            <a:r>
              <a:rPr lang="vi-VN" sz="950" kern="100" dirty="0">
                <a:solidFill>
                  <a:srgbClr val="0E2841"/>
                </a:solidFill>
                <a:effectLst/>
                <a:latin typeface="+mj-lt"/>
                <a:ea typeface="Aptos" panose="020B0004020202020204" pitchFamily="34" charset="0"/>
                <a:cs typeface="Times New Roman" panose="02020603050405020304" pitchFamily="18" charset="0"/>
              </a:rPr>
              <a:t>        + Phổ điểm môn Địa lý cũng có khác biệt qua từng năm nhưng đều rất cao.</a:t>
            </a:r>
            <a:br>
              <a:rPr lang="vi-VN" sz="950" kern="100" dirty="0">
                <a:solidFill>
                  <a:srgbClr val="0E2841"/>
                </a:solidFill>
                <a:effectLst/>
                <a:latin typeface="+mj-lt"/>
                <a:ea typeface="Aptos" panose="020B0004020202020204" pitchFamily="34" charset="0"/>
                <a:cs typeface="Times New Roman" panose="02020603050405020304" pitchFamily="18" charset="0"/>
              </a:rPr>
            </a:br>
            <a:endParaRPr lang="vi-VN" sz="950" dirty="0">
              <a:latin typeface="+mj-lt"/>
            </a:endParaRPr>
          </a:p>
        </p:txBody>
      </p:sp>
      <p:pic>
        <p:nvPicPr>
          <p:cNvPr id="23" name="Picture 22" descr="A chart of different colored lines&#10;&#10;Description automatically generated with medium confidence">
            <a:extLst>
              <a:ext uri="{FF2B5EF4-FFF2-40B4-BE49-F238E27FC236}">
                <a16:creationId xmlns:a16="http://schemas.microsoft.com/office/drawing/2014/main" id="{76E68337-DAA3-B8DC-DAA9-6F077ED51795}"/>
              </a:ext>
            </a:extLst>
          </p:cNvPr>
          <p:cNvPicPr>
            <a:picLocks noChangeAspect="1"/>
          </p:cNvPicPr>
          <p:nvPr/>
        </p:nvPicPr>
        <p:blipFill>
          <a:blip r:embed="rId3"/>
          <a:stretch>
            <a:fillRect/>
          </a:stretch>
        </p:blipFill>
        <p:spPr>
          <a:xfrm>
            <a:off x="0" y="0"/>
            <a:ext cx="9144000" cy="37567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4"/>
          <p:cNvSpPr txBox="1">
            <a:spLocks noGrp="1"/>
          </p:cNvSpPr>
          <p:nvPr>
            <p:ph type="title"/>
          </p:nvPr>
        </p:nvSpPr>
        <p:spPr>
          <a:xfrm>
            <a:off x="2959950" y="-106680"/>
            <a:ext cx="3224100" cy="5214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mn-lt"/>
              </a:rPr>
              <a:t>Điểm Toán</a:t>
            </a:r>
            <a:endParaRPr sz="2000" b="1" dirty="0">
              <a:latin typeface="+mn-lt"/>
            </a:endParaRPr>
          </a:p>
        </p:txBody>
      </p:sp>
      <p:pic>
        <p:nvPicPr>
          <p:cNvPr id="5" name="Picture 4" descr="A screen shot of a computer program&#10;&#10;Description automatically generated">
            <a:extLst>
              <a:ext uri="{FF2B5EF4-FFF2-40B4-BE49-F238E27FC236}">
                <a16:creationId xmlns:a16="http://schemas.microsoft.com/office/drawing/2014/main" id="{E93202CB-435B-F572-C83E-D60D0412D507}"/>
              </a:ext>
            </a:extLst>
          </p:cNvPr>
          <p:cNvPicPr>
            <a:picLocks noChangeAspect="1"/>
          </p:cNvPicPr>
          <p:nvPr/>
        </p:nvPicPr>
        <p:blipFill>
          <a:blip r:embed="rId3"/>
          <a:stretch>
            <a:fillRect/>
          </a:stretch>
        </p:blipFill>
        <p:spPr>
          <a:xfrm>
            <a:off x="0" y="358140"/>
            <a:ext cx="9144000" cy="47853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4"/>
                                        </p:tgtEl>
                                        <p:attrNameLst>
                                          <p:attrName>style.visibility</p:attrName>
                                        </p:attrNameLst>
                                      </p:cBhvr>
                                      <p:to>
                                        <p:strVal val="visible"/>
                                      </p:to>
                                    </p:set>
                                    <p:animEffect transition="in" filter="fade">
                                      <p:cBhvr>
                                        <p:cTn id="7" dur="500"/>
                                        <p:tgtEl>
                                          <p:spTgt spid="1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7"/>
          <p:cNvSpPr txBox="1">
            <a:spLocks noGrp="1"/>
          </p:cNvSpPr>
          <p:nvPr>
            <p:ph type="title"/>
          </p:nvPr>
        </p:nvSpPr>
        <p:spPr>
          <a:xfrm>
            <a:off x="2344917" y="170985"/>
            <a:ext cx="4454166" cy="572700"/>
          </a:xfrm>
          <a:prstGeom prst="rect">
            <a:avLst/>
          </a:prstGeom>
        </p:spPr>
        <p:txBody>
          <a:bodyPr spcFirstLastPara="1" wrap="square" lIns="91425" tIns="91425" rIns="91425" bIns="91425" anchor="t" anchorCtr="0">
            <a:noAutofit/>
          </a:bodyPr>
          <a:lstStyle/>
          <a:p>
            <a:pPr marL="342900" marR="0" lvl="0" indent="-342900">
              <a:lnSpc>
                <a:spcPct val="115000"/>
              </a:lnSpc>
              <a:spcBef>
                <a:spcPts val="0"/>
              </a:spcBef>
              <a:spcAft>
                <a:spcPts val="0"/>
              </a:spcAft>
            </a:pPr>
            <a:r>
              <a:rPr lang="vi-VN" sz="4000" b="1" kern="100" dirty="0">
                <a:solidFill>
                  <a:srgbClr val="0E2841"/>
                </a:solidFill>
                <a:effectLst/>
                <a:latin typeface="+mn-lt"/>
                <a:ea typeface="Aptos" panose="020B0004020202020204" pitchFamily="34" charset="0"/>
                <a:cs typeface="Times New Roman" panose="02020603050405020304" pitchFamily="18" charset="0"/>
              </a:rPr>
              <a:t>1. GIỚI THIỆU</a:t>
            </a:r>
            <a:br>
              <a:rPr lang="vi-VN" sz="2800" kern="100" dirty="0">
                <a:solidFill>
                  <a:srgbClr val="0E2841"/>
                </a:solidFill>
                <a:effectLst/>
                <a:latin typeface="Times New Roman" panose="02020603050405020304" pitchFamily="18" charset="0"/>
                <a:ea typeface="Aptos" panose="020B0004020202020204" pitchFamily="34" charset="0"/>
                <a:cs typeface="Times New Roman" panose="02020603050405020304" pitchFamily="18" charset="0"/>
              </a:rPr>
            </a:br>
            <a:endParaRPr lang="vi-VN" sz="2800" kern="100" dirty="0">
              <a:solidFill>
                <a:srgbClr val="0E2841"/>
              </a:solidFill>
              <a:effectLst/>
              <a:latin typeface="+mn-lt"/>
              <a:ea typeface="Aptos" panose="020B0004020202020204" pitchFamily="34" charset="0"/>
              <a:cs typeface="Times New Roman" panose="02020603050405020304" pitchFamily="18" charset="0"/>
            </a:endParaRPr>
          </a:p>
        </p:txBody>
      </p:sp>
      <p:sp>
        <p:nvSpPr>
          <p:cNvPr id="797" name="Google Shape;797;p37"/>
          <p:cNvSpPr txBox="1">
            <a:spLocks noGrp="1"/>
          </p:cNvSpPr>
          <p:nvPr>
            <p:ph type="body" idx="1"/>
          </p:nvPr>
        </p:nvSpPr>
        <p:spPr>
          <a:xfrm>
            <a:off x="720000" y="872701"/>
            <a:ext cx="7704000" cy="1944841"/>
          </a:xfrm>
          <a:prstGeom prst="rect">
            <a:avLst/>
          </a:prstGeom>
        </p:spPr>
        <p:txBody>
          <a:bodyPr spcFirstLastPara="1" wrap="square" lIns="91425" tIns="91425" rIns="91425" bIns="91425" anchor="t" anchorCtr="0">
            <a:noAutofit/>
          </a:bodyPr>
          <a:lstStyle/>
          <a:p>
            <a:pPr marL="457200" marR="0" indent="0" algn="just">
              <a:lnSpc>
                <a:spcPct val="150000"/>
              </a:lnSpc>
              <a:spcBef>
                <a:spcPts val="0"/>
              </a:spcBef>
              <a:spcAft>
                <a:spcPts val="0"/>
              </a:spcAft>
              <a:buNone/>
            </a:pPr>
            <a:r>
              <a:rPr lang="en-US" sz="2000" kern="100" dirty="0" err="1">
                <a:solidFill>
                  <a:srgbClr val="0E2841"/>
                </a:solidFill>
                <a:effectLst/>
                <a:latin typeface="+mn-lt"/>
                <a:ea typeface="Aptos" panose="020B0004020202020204" pitchFamily="34" charset="0"/>
                <a:cs typeface="Times New Roman" panose="02020603050405020304" pitchFamily="18" charset="0"/>
              </a:rPr>
              <a:t>Kỳ</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thi</a:t>
            </a:r>
            <a:r>
              <a:rPr lang="en-US" sz="2000" kern="100" dirty="0">
                <a:solidFill>
                  <a:srgbClr val="0E2841"/>
                </a:solidFill>
                <a:effectLst/>
                <a:latin typeface="+mn-lt"/>
                <a:ea typeface="Aptos" panose="020B0004020202020204" pitchFamily="34" charset="0"/>
                <a:cs typeface="Times New Roman" panose="02020603050405020304" pitchFamily="18" charset="0"/>
              </a:rPr>
              <a:t> THPT </a:t>
            </a:r>
            <a:r>
              <a:rPr lang="en-US" sz="2000" kern="100" dirty="0" err="1">
                <a:solidFill>
                  <a:srgbClr val="0E2841"/>
                </a:solidFill>
                <a:effectLst/>
                <a:latin typeface="+mn-lt"/>
                <a:ea typeface="Aptos" panose="020B0004020202020204" pitchFamily="34" charset="0"/>
                <a:cs typeface="Times New Roman" panose="02020603050405020304" pitchFamily="18" charset="0"/>
              </a:rPr>
              <a:t>là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kỳ</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quan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trọng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một</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trong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những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cánh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cửa</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để</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học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sinh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lớp</a:t>
            </a:r>
            <a:r>
              <a:rPr lang="en-US" sz="2000" kern="100" dirty="0">
                <a:solidFill>
                  <a:srgbClr val="0E2841"/>
                </a:solidFill>
                <a:effectLst/>
                <a:latin typeface="+mn-lt"/>
                <a:ea typeface="Aptos" panose="020B0004020202020204" pitchFamily="34" charset="0"/>
                <a:cs typeface="Times New Roman" panose="02020603050405020304" pitchFamily="18" charset="0"/>
              </a:rPr>
              <a:t> 12 </a:t>
            </a:r>
            <a:r>
              <a:rPr lang="en-US" sz="2000" kern="100" dirty="0" err="1">
                <a:solidFill>
                  <a:srgbClr val="0E2841"/>
                </a:solidFill>
                <a:effectLst/>
                <a:latin typeface="+mn-lt"/>
                <a:ea typeface="Aptos" panose="020B0004020202020204" pitchFamily="34" charset="0"/>
                <a:cs typeface="Times New Roman" panose="02020603050405020304" pitchFamily="18" charset="0"/>
              </a:rPr>
              <a:t>có</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thể</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bước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chân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vào</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trường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đại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học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cao</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đẳng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môi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trường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mình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mong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muốn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Bài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vi-VN" sz="2000" kern="100" dirty="0">
                <a:solidFill>
                  <a:srgbClr val="0E2841"/>
                </a:solidFill>
                <a:effectLst/>
                <a:latin typeface="+mn-lt"/>
                <a:ea typeface="Aptos" panose="020B0004020202020204" pitchFamily="34" charset="0"/>
                <a:cs typeface="Times New Roman" panose="02020603050405020304" pitchFamily="18" charset="0"/>
              </a:rPr>
              <a:t>thuyết trình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này</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nhóm</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mình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đã</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thập</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dữ</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liệu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phân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tích</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dữ</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liệu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điểm</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thi</a:t>
            </a:r>
            <a:r>
              <a:rPr lang="en-US" sz="2000" kern="100" dirty="0">
                <a:solidFill>
                  <a:srgbClr val="0E2841"/>
                </a:solidFill>
                <a:effectLst/>
                <a:latin typeface="+mn-lt"/>
                <a:ea typeface="Aptos" panose="020B0004020202020204" pitchFamily="34" charset="0"/>
                <a:cs typeface="Times New Roman" panose="02020603050405020304" pitchFamily="18" charset="0"/>
              </a:rPr>
              <a:t> 5 </a:t>
            </a:r>
            <a:r>
              <a:rPr lang="en-US" sz="2000" kern="100" dirty="0" err="1">
                <a:solidFill>
                  <a:srgbClr val="0E2841"/>
                </a:solidFill>
                <a:effectLst/>
                <a:latin typeface="+mn-lt"/>
                <a:ea typeface="Aptos" panose="020B0004020202020204" pitchFamily="34" charset="0"/>
                <a:cs typeface="Times New Roman" panose="02020603050405020304" pitchFamily="18" charset="0"/>
              </a:rPr>
              <a:t>năm</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gần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đây</a:t>
            </a:r>
            <a:r>
              <a:rPr lang="en-US" sz="2000" kern="100" dirty="0">
                <a:solidFill>
                  <a:srgbClr val="0E2841"/>
                </a:solidFill>
                <a:effectLst/>
                <a:latin typeface="+mn-lt"/>
                <a:ea typeface="Aptos" panose="020B0004020202020204" pitchFamily="34" charset="0"/>
                <a:cs typeface="Times New Roman" panose="02020603050405020304" pitchFamily="18" charset="0"/>
              </a:rPr>
              <a:t> (2020 - 2024). </a:t>
            </a:r>
            <a:r>
              <a:rPr lang="en-US" sz="2000" kern="100" dirty="0" err="1">
                <a:solidFill>
                  <a:srgbClr val="0E2841"/>
                </a:solidFill>
                <a:effectLst/>
                <a:latin typeface="+mn-lt"/>
                <a:ea typeface="Aptos" panose="020B0004020202020204" pitchFamily="34" charset="0"/>
                <a:cs typeface="Times New Roman" panose="02020603050405020304" pitchFamily="18" charset="0"/>
              </a:rPr>
              <a:t>Tập</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dữ</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liệu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chứa</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số</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liệu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điểm</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các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môn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từng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năm</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được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tổng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hợp</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thống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kê</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theo</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môn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theo</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khối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theo</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vùng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Mục</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tiêu</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là</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giúp</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mọi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người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có</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cái</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nhìn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tổng</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quan</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về</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kết</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quả</a:t>
            </a:r>
            <a:r>
              <a:rPr lang="en-US" sz="2000" kern="100" dirty="0">
                <a:solidFill>
                  <a:srgbClr val="0E2841"/>
                </a:solidFill>
                <a:effectLst/>
                <a:latin typeface="+mn-lt"/>
                <a:ea typeface="Aptos" panose="020B0004020202020204" pitchFamily="34" charset="0"/>
                <a:cs typeface="Times New Roman" panose="02020603050405020304" pitchFamily="18" charset="0"/>
              </a:rPr>
              <a:t> </a:t>
            </a:r>
            <a:r>
              <a:rPr lang="en-US" sz="2000" kern="100" dirty="0" err="1">
                <a:solidFill>
                  <a:srgbClr val="0E2841"/>
                </a:solidFill>
                <a:effectLst/>
                <a:latin typeface="+mn-lt"/>
                <a:ea typeface="Aptos" panose="020B0004020202020204" pitchFamily="34" charset="0"/>
                <a:cs typeface="Times New Roman" panose="02020603050405020304" pitchFamily="18" charset="0"/>
              </a:rPr>
              <a:t>thi</a:t>
            </a:r>
            <a:r>
              <a:rPr lang="en-US" sz="2000" kern="100" dirty="0">
                <a:solidFill>
                  <a:srgbClr val="0E2841"/>
                </a:solidFill>
                <a:effectLst/>
                <a:latin typeface="+mn-lt"/>
                <a:ea typeface="Aptos" panose="020B0004020202020204" pitchFamily="34" charset="0"/>
                <a:cs typeface="Times New Roman" panose="02020603050405020304" pitchFamily="18" charset="0"/>
              </a:rPr>
              <a:t>. </a:t>
            </a:r>
            <a:endParaRPr lang="vi-VN" sz="2000" kern="100" dirty="0">
              <a:solidFill>
                <a:srgbClr val="0E2841"/>
              </a:solidFill>
              <a:effectLst/>
              <a:latin typeface="+mn-lt"/>
              <a:ea typeface="Aptos" panose="020B0004020202020204" pitchFamily="34" charset="0"/>
              <a:cs typeface="Times New Roman" panose="02020603050405020304" pitchFamily="18" charset="0"/>
            </a:endParaRPr>
          </a:p>
          <a:p>
            <a:pPr marL="0" lvl="0" indent="0" algn="just" rtl="0">
              <a:spcBef>
                <a:spcPts val="0"/>
              </a:spcBef>
              <a:spcAft>
                <a:spcPts val="0"/>
              </a:spcAft>
              <a:buNone/>
            </a:pPr>
            <a:endParaRPr sz="1600" dirty="0">
              <a:solidFill>
                <a:schemeClr val="dk1"/>
              </a:solidFill>
              <a:latin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6"/>
                                        </p:tgtEl>
                                        <p:attrNameLst>
                                          <p:attrName>style.visibility</p:attrName>
                                        </p:attrNameLst>
                                      </p:cBhvr>
                                      <p:to>
                                        <p:strVal val="visible"/>
                                      </p:to>
                                    </p:set>
                                    <p:animEffect transition="in" filter="fade">
                                      <p:cBhvr>
                                        <p:cTn id="7" dur="500"/>
                                        <p:tgtEl>
                                          <p:spTgt spid="7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7">
                                            <p:txEl>
                                              <p:pRg st="0" end="0"/>
                                            </p:txEl>
                                          </p:spTgt>
                                        </p:tgtEl>
                                        <p:attrNameLst>
                                          <p:attrName>style.visibility</p:attrName>
                                        </p:attrNameLst>
                                      </p:cBhvr>
                                      <p:to>
                                        <p:strVal val="visible"/>
                                      </p:to>
                                    </p:set>
                                    <p:animEffect transition="in" filter="fade">
                                      <p:cBhvr>
                                        <p:cTn id="12" dur="500"/>
                                        <p:tgtEl>
                                          <p:spTgt spid="7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301" name="Google Shape;1301;p55"/>
          <p:cNvSpPr txBox="1">
            <a:spLocks noGrp="1"/>
          </p:cNvSpPr>
          <p:nvPr>
            <p:ph type="title"/>
          </p:nvPr>
        </p:nvSpPr>
        <p:spPr>
          <a:xfrm>
            <a:off x="3033300" y="7620"/>
            <a:ext cx="3077400" cy="5282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Điểm Toán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dirty="0"/>
          </a:p>
        </p:txBody>
      </p:sp>
      <p:pic>
        <p:nvPicPr>
          <p:cNvPr id="5" name="Picture 4" descr="A graph of different sizes and numbers&#10;&#10;Description automatically generated with medium confidence">
            <a:extLst>
              <a:ext uri="{FF2B5EF4-FFF2-40B4-BE49-F238E27FC236}">
                <a16:creationId xmlns:a16="http://schemas.microsoft.com/office/drawing/2014/main" id="{4E3AA87E-AB4D-1ED8-6B18-C1E705812276}"/>
              </a:ext>
            </a:extLst>
          </p:cNvPr>
          <p:cNvPicPr>
            <a:picLocks noChangeAspect="1"/>
          </p:cNvPicPr>
          <p:nvPr/>
        </p:nvPicPr>
        <p:blipFill>
          <a:blip r:embed="rId3"/>
          <a:stretch>
            <a:fillRect/>
          </a:stretch>
        </p:blipFill>
        <p:spPr>
          <a:xfrm>
            <a:off x="1920240" y="464820"/>
            <a:ext cx="5303519" cy="46710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1"/>
                                        </p:tgtEl>
                                        <p:attrNameLst>
                                          <p:attrName>style.visibility</p:attrName>
                                        </p:attrNameLst>
                                      </p:cBhvr>
                                      <p:to>
                                        <p:strVal val="visible"/>
                                      </p:to>
                                    </p:set>
                                    <p:animEffect transition="in" filter="fade">
                                      <p:cBhvr>
                                        <p:cTn id="7" dur="500"/>
                                        <p:tgtEl>
                                          <p:spTgt spid="1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56"/>
          <p:cNvSpPr txBox="1">
            <a:spLocks noGrp="1"/>
          </p:cNvSpPr>
          <p:nvPr>
            <p:ph type="title"/>
          </p:nvPr>
        </p:nvSpPr>
        <p:spPr>
          <a:xfrm>
            <a:off x="2959950" y="0"/>
            <a:ext cx="32241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b="1" dirty="0">
                <a:latin typeface="+mn-lt"/>
              </a:rPr>
              <a:t>Điểm Ngữ Văn</a:t>
            </a:r>
            <a:endParaRPr sz="2000" b="1" dirty="0">
              <a:latin typeface="+mn-lt"/>
            </a:endParaRPr>
          </a:p>
        </p:txBody>
      </p:sp>
      <p:pic>
        <p:nvPicPr>
          <p:cNvPr id="5" name="Picture 4" descr="A screen shot of a computer program&#10;&#10;Description automatically generated">
            <a:extLst>
              <a:ext uri="{FF2B5EF4-FFF2-40B4-BE49-F238E27FC236}">
                <a16:creationId xmlns:a16="http://schemas.microsoft.com/office/drawing/2014/main" id="{FC5B156C-0CAF-CE6F-DC41-51514C2345AE}"/>
              </a:ext>
            </a:extLst>
          </p:cNvPr>
          <p:cNvPicPr>
            <a:picLocks noChangeAspect="1"/>
          </p:cNvPicPr>
          <p:nvPr/>
        </p:nvPicPr>
        <p:blipFill>
          <a:blip r:embed="rId3"/>
          <a:stretch>
            <a:fillRect/>
          </a:stretch>
        </p:blipFill>
        <p:spPr>
          <a:xfrm>
            <a:off x="1" y="381000"/>
            <a:ext cx="9144000" cy="47625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7"/>
                                        </p:tgtEl>
                                        <p:attrNameLst>
                                          <p:attrName>style.visibility</p:attrName>
                                        </p:attrNameLst>
                                      </p:cBhvr>
                                      <p:to>
                                        <p:strVal val="visible"/>
                                      </p:to>
                                    </p:set>
                                    <p:animEffect transition="in" filter="fade">
                                      <p:cBhvr>
                                        <p:cTn id="7" dur="500"/>
                                        <p:tgtEl>
                                          <p:spTgt spid="1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7"/>
          <p:cNvSpPr txBox="1">
            <a:spLocks noGrp="1"/>
          </p:cNvSpPr>
          <p:nvPr>
            <p:ph type="title"/>
          </p:nvPr>
        </p:nvSpPr>
        <p:spPr>
          <a:xfrm>
            <a:off x="2605428" y="0"/>
            <a:ext cx="36201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Ngữ Văn (</a:t>
            </a:r>
            <a:r>
              <a:rPr lang="vi-VN" sz="2000" b="1" dirty="0" err="1">
                <a:latin typeface="+mn-lt"/>
              </a:rPr>
              <a:t>tt</a:t>
            </a:r>
            <a:r>
              <a:rPr lang="vi-VN" sz="2000" b="1" dirty="0">
                <a:latin typeface="+mn-lt"/>
              </a:rPr>
              <a:t>)</a:t>
            </a:r>
            <a:endParaRPr sz="2000" b="1" dirty="0">
              <a:latin typeface="+mn-lt"/>
            </a:endParaRPr>
          </a:p>
        </p:txBody>
      </p:sp>
      <p:pic>
        <p:nvPicPr>
          <p:cNvPr id="3" name="Picture 2" descr="A screenshot of a graph&#10;&#10;Description automatically generated">
            <a:extLst>
              <a:ext uri="{FF2B5EF4-FFF2-40B4-BE49-F238E27FC236}">
                <a16:creationId xmlns:a16="http://schemas.microsoft.com/office/drawing/2014/main" id="{0704A83D-7881-3AF5-1465-640339AD2704}"/>
              </a:ext>
            </a:extLst>
          </p:cNvPr>
          <p:cNvPicPr>
            <a:picLocks noChangeAspect="1"/>
          </p:cNvPicPr>
          <p:nvPr/>
        </p:nvPicPr>
        <p:blipFill>
          <a:blip r:embed="rId3"/>
          <a:stretch>
            <a:fillRect/>
          </a:stretch>
        </p:blipFill>
        <p:spPr>
          <a:xfrm>
            <a:off x="2003665" y="441960"/>
            <a:ext cx="5136670" cy="47015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7"/>
                                        </p:tgtEl>
                                        <p:attrNameLst>
                                          <p:attrName>style.visibility</p:attrName>
                                        </p:attrNameLst>
                                      </p:cBhvr>
                                      <p:to>
                                        <p:strVal val="visible"/>
                                      </p:to>
                                    </p:set>
                                    <p:animEffect transition="in" filter="fade">
                                      <p:cBhvr>
                                        <p:cTn id="7" dur="500"/>
                                        <p:tgtEl>
                                          <p:spTgt spid="1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58"/>
          <p:cNvSpPr txBox="1">
            <a:spLocks noGrp="1"/>
          </p:cNvSpPr>
          <p:nvPr>
            <p:ph type="title"/>
          </p:nvPr>
        </p:nvSpPr>
        <p:spPr>
          <a:xfrm>
            <a:off x="720000" y="-783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Ngoại Ngữ</a:t>
            </a:r>
            <a:endParaRPr sz="2000" b="1" dirty="0">
              <a:latin typeface="+mn-lt"/>
            </a:endParaRPr>
          </a:p>
        </p:txBody>
      </p:sp>
      <p:pic>
        <p:nvPicPr>
          <p:cNvPr id="3" name="Picture 2" descr="A screen shot of a computer program&#10;&#10;Description automatically generated">
            <a:extLst>
              <a:ext uri="{FF2B5EF4-FFF2-40B4-BE49-F238E27FC236}">
                <a16:creationId xmlns:a16="http://schemas.microsoft.com/office/drawing/2014/main" id="{310FC8C5-0495-AF0C-824F-4C46D52C0BFF}"/>
              </a:ext>
            </a:extLst>
          </p:cNvPr>
          <p:cNvPicPr>
            <a:picLocks noChangeAspect="1"/>
          </p:cNvPicPr>
          <p:nvPr/>
        </p:nvPicPr>
        <p:blipFill>
          <a:blip r:embed="rId3"/>
          <a:stretch>
            <a:fillRect/>
          </a:stretch>
        </p:blipFill>
        <p:spPr>
          <a:xfrm>
            <a:off x="0" y="365760"/>
            <a:ext cx="9144000" cy="47777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3"/>
                                        </p:tgtEl>
                                        <p:attrNameLst>
                                          <p:attrName>style.visibility</p:attrName>
                                        </p:attrNameLst>
                                      </p:cBhvr>
                                      <p:to>
                                        <p:strVal val="visible"/>
                                      </p:to>
                                    </p:set>
                                    <p:animEffect transition="in" filter="fade">
                                      <p:cBhvr>
                                        <p:cTn id="7" dur="500"/>
                                        <p:tgtEl>
                                          <p:spTgt spid="13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6" name="Google Shape;1416;p59"/>
          <p:cNvSpPr txBox="1">
            <a:spLocks noGrp="1"/>
          </p:cNvSpPr>
          <p:nvPr>
            <p:ph type="title"/>
          </p:nvPr>
        </p:nvSpPr>
        <p:spPr>
          <a:xfrm>
            <a:off x="720000" y="-603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Ngoại Ngữ (</a:t>
            </a:r>
            <a:r>
              <a:rPr lang="vi-VN" sz="2000" b="1" dirty="0" err="1">
                <a:latin typeface="+mn-lt"/>
              </a:rPr>
              <a:t>tt</a:t>
            </a:r>
            <a:r>
              <a:rPr lang="vi-VN" sz="2000" b="1" dirty="0">
                <a:latin typeface="+mn-lt"/>
              </a:rPr>
              <a:t>)</a:t>
            </a:r>
            <a:endParaRPr sz="2000" b="1" dirty="0">
              <a:latin typeface="+mn-lt"/>
            </a:endParaRPr>
          </a:p>
        </p:txBody>
      </p:sp>
      <p:pic>
        <p:nvPicPr>
          <p:cNvPr id="3" name="Picture 2" descr="A graph of different numbers and a number of numbers&#10;&#10;Description automatically generated with medium confidence">
            <a:extLst>
              <a:ext uri="{FF2B5EF4-FFF2-40B4-BE49-F238E27FC236}">
                <a16:creationId xmlns:a16="http://schemas.microsoft.com/office/drawing/2014/main" id="{D8B268B1-9CDB-7FBD-D0A5-12F66DD9889D}"/>
              </a:ext>
            </a:extLst>
          </p:cNvPr>
          <p:cNvPicPr>
            <a:picLocks noChangeAspect="1"/>
          </p:cNvPicPr>
          <p:nvPr/>
        </p:nvPicPr>
        <p:blipFill>
          <a:blip r:embed="rId3"/>
          <a:stretch>
            <a:fillRect/>
          </a:stretch>
        </p:blipFill>
        <p:spPr>
          <a:xfrm>
            <a:off x="2022613" y="350520"/>
            <a:ext cx="5098774" cy="4792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6"/>
                                        </p:tgtEl>
                                        <p:attrNameLst>
                                          <p:attrName>style.visibility</p:attrName>
                                        </p:attrNameLst>
                                      </p:cBhvr>
                                      <p:to>
                                        <p:strVal val="visible"/>
                                      </p:to>
                                    </p:set>
                                    <p:animEffect transition="in" filter="fade">
                                      <p:cBhvr>
                                        <p:cTn id="7" dur="500"/>
                                        <p:tgtEl>
                                          <p:spTgt spid="14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60"/>
          <p:cNvSpPr txBox="1">
            <a:spLocks noGrp="1"/>
          </p:cNvSpPr>
          <p:nvPr>
            <p:ph type="title"/>
          </p:nvPr>
        </p:nvSpPr>
        <p:spPr>
          <a:xfrm>
            <a:off x="3059430" y="-53340"/>
            <a:ext cx="3025140" cy="430985"/>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vi-VN" sz="2000" b="1" dirty="0">
                <a:latin typeface="+mn-lt"/>
              </a:rPr>
              <a:t>Điểm Vật Lý</a:t>
            </a:r>
            <a:endParaRPr sz="2000" b="1" dirty="0">
              <a:latin typeface="+mn-lt"/>
            </a:endParaRPr>
          </a:p>
        </p:txBody>
      </p:sp>
      <p:pic>
        <p:nvPicPr>
          <p:cNvPr id="3" name="Picture 2" descr="A screen shot of a computer&#10;&#10;Description automatically generated">
            <a:extLst>
              <a:ext uri="{FF2B5EF4-FFF2-40B4-BE49-F238E27FC236}">
                <a16:creationId xmlns:a16="http://schemas.microsoft.com/office/drawing/2014/main" id="{4321CDD7-4A26-3010-F786-791D3DF9E769}"/>
              </a:ext>
            </a:extLst>
          </p:cNvPr>
          <p:cNvPicPr>
            <a:picLocks noChangeAspect="1"/>
          </p:cNvPicPr>
          <p:nvPr/>
        </p:nvPicPr>
        <p:blipFill>
          <a:blip r:embed="rId3"/>
          <a:stretch>
            <a:fillRect/>
          </a:stretch>
        </p:blipFill>
        <p:spPr>
          <a:xfrm>
            <a:off x="0" y="377645"/>
            <a:ext cx="9144000" cy="476585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1"/>
                                        </p:tgtEl>
                                        <p:attrNameLst>
                                          <p:attrName>style.visibility</p:attrName>
                                        </p:attrNameLst>
                                      </p:cBhvr>
                                      <p:to>
                                        <p:strVal val="visible"/>
                                      </p:to>
                                    </p:set>
                                    <p:animEffect transition="in" filter="fade">
                                      <p:cBhvr>
                                        <p:cTn id="7" dur="500"/>
                                        <p:tgtEl>
                                          <p:spTgt spid="14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61"/>
          <p:cNvSpPr txBox="1">
            <a:spLocks noGrp="1"/>
          </p:cNvSpPr>
          <p:nvPr>
            <p:ph type="title"/>
          </p:nvPr>
        </p:nvSpPr>
        <p:spPr>
          <a:xfrm>
            <a:off x="3375660" y="-72065"/>
            <a:ext cx="2392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Vật Lý (</a:t>
            </a:r>
            <a:r>
              <a:rPr lang="vi-VN" sz="2000" b="1" dirty="0" err="1">
                <a:latin typeface="+mn-lt"/>
              </a:rPr>
              <a:t>tt</a:t>
            </a:r>
            <a:r>
              <a:rPr lang="vi-VN" sz="2000" b="1" dirty="0">
                <a:latin typeface="+mn-lt"/>
              </a:rPr>
              <a:t>)</a:t>
            </a:r>
            <a:endParaRPr sz="2000" b="1" dirty="0">
              <a:latin typeface="+mn-lt"/>
            </a:endParaRPr>
          </a:p>
        </p:txBody>
      </p:sp>
      <p:pic>
        <p:nvPicPr>
          <p:cNvPr id="3" name="Picture 2" descr="A screenshot of a graph&#10;&#10;Description automatically generated">
            <a:extLst>
              <a:ext uri="{FF2B5EF4-FFF2-40B4-BE49-F238E27FC236}">
                <a16:creationId xmlns:a16="http://schemas.microsoft.com/office/drawing/2014/main" id="{4E07B043-D067-F953-162D-FD741FE34914}"/>
              </a:ext>
            </a:extLst>
          </p:cNvPr>
          <p:cNvPicPr>
            <a:picLocks noChangeAspect="1"/>
          </p:cNvPicPr>
          <p:nvPr/>
        </p:nvPicPr>
        <p:blipFill>
          <a:blip r:embed="rId3"/>
          <a:stretch>
            <a:fillRect/>
          </a:stretch>
        </p:blipFill>
        <p:spPr>
          <a:xfrm>
            <a:off x="2009834" y="388620"/>
            <a:ext cx="5124332" cy="47548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7"/>
                                        </p:tgtEl>
                                        <p:attrNameLst>
                                          <p:attrName>style.visibility</p:attrName>
                                        </p:attrNameLst>
                                      </p:cBhvr>
                                      <p:to>
                                        <p:strVal val="visible"/>
                                      </p:to>
                                    </p:set>
                                    <p:animEffect transition="in" filter="fade">
                                      <p:cBhvr>
                                        <p:cTn id="7" dur="500"/>
                                        <p:tgtEl>
                                          <p:spTgt spid="14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6" name="Google Shape;1466;p62"/>
          <p:cNvSpPr txBox="1">
            <a:spLocks noGrp="1"/>
          </p:cNvSpPr>
          <p:nvPr>
            <p:ph type="title"/>
          </p:nvPr>
        </p:nvSpPr>
        <p:spPr>
          <a:xfrm>
            <a:off x="3091675" y="-60960"/>
            <a:ext cx="2960650" cy="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Hóa Học</a:t>
            </a:r>
            <a:endParaRPr sz="2000" b="1" dirty="0">
              <a:latin typeface="+mn-lt"/>
            </a:endParaRPr>
          </a:p>
        </p:txBody>
      </p:sp>
      <p:pic>
        <p:nvPicPr>
          <p:cNvPr id="11" name="Picture 10" descr="A screen shot of a computer&#10;&#10;Description automatically generated">
            <a:extLst>
              <a:ext uri="{FF2B5EF4-FFF2-40B4-BE49-F238E27FC236}">
                <a16:creationId xmlns:a16="http://schemas.microsoft.com/office/drawing/2014/main" id="{6C595569-2E45-6D07-2D1D-9613DB433CDB}"/>
              </a:ext>
            </a:extLst>
          </p:cNvPr>
          <p:cNvPicPr>
            <a:picLocks noChangeAspect="1"/>
          </p:cNvPicPr>
          <p:nvPr/>
        </p:nvPicPr>
        <p:blipFill>
          <a:blip r:embed="rId3"/>
          <a:stretch>
            <a:fillRect/>
          </a:stretch>
        </p:blipFill>
        <p:spPr>
          <a:xfrm>
            <a:off x="0" y="425340"/>
            <a:ext cx="9144000" cy="47181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6"/>
                                        </p:tgtEl>
                                        <p:attrNameLst>
                                          <p:attrName>style.visibility</p:attrName>
                                        </p:attrNameLst>
                                      </p:cBhvr>
                                      <p:to>
                                        <p:strVal val="visible"/>
                                      </p:to>
                                    </p:set>
                                    <p:animEffect transition="in" filter="fade">
                                      <p:cBhvr>
                                        <p:cTn id="7" dur="500"/>
                                        <p:tgtEl>
                                          <p:spTgt spid="14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6" name="Google Shape;1486;p63"/>
          <p:cNvSpPr txBox="1">
            <a:spLocks noGrp="1"/>
          </p:cNvSpPr>
          <p:nvPr>
            <p:ph type="title"/>
          </p:nvPr>
        </p:nvSpPr>
        <p:spPr>
          <a:xfrm>
            <a:off x="2948939" y="0"/>
            <a:ext cx="3246120" cy="4270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Hóa Học (</a:t>
            </a:r>
            <a:r>
              <a:rPr lang="vi-VN" sz="2000" b="1" dirty="0" err="1">
                <a:latin typeface="+mn-lt"/>
              </a:rPr>
              <a:t>tt</a:t>
            </a:r>
            <a:r>
              <a:rPr lang="vi-VN" sz="2000" b="1" dirty="0">
                <a:latin typeface="+mn-lt"/>
              </a:rPr>
              <a:t>)</a:t>
            </a:r>
            <a:endParaRPr sz="2000" b="1" dirty="0">
              <a:latin typeface="+mn-lt"/>
            </a:endParaRPr>
          </a:p>
        </p:txBody>
      </p:sp>
      <p:pic>
        <p:nvPicPr>
          <p:cNvPr id="3" name="Picture 2" descr="A graph of different levels of data&#10;&#10;Description automatically generated with medium confidence">
            <a:extLst>
              <a:ext uri="{FF2B5EF4-FFF2-40B4-BE49-F238E27FC236}">
                <a16:creationId xmlns:a16="http://schemas.microsoft.com/office/drawing/2014/main" id="{24CE35D7-F2F1-B027-43B9-A58770D2F694}"/>
              </a:ext>
            </a:extLst>
          </p:cNvPr>
          <p:cNvPicPr>
            <a:picLocks noChangeAspect="1"/>
          </p:cNvPicPr>
          <p:nvPr/>
        </p:nvPicPr>
        <p:blipFill>
          <a:blip r:embed="rId3"/>
          <a:stretch>
            <a:fillRect/>
          </a:stretch>
        </p:blipFill>
        <p:spPr>
          <a:xfrm>
            <a:off x="2016263" y="427019"/>
            <a:ext cx="5111473" cy="471648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6"/>
                                        </p:tgtEl>
                                        <p:attrNameLst>
                                          <p:attrName>style.visibility</p:attrName>
                                        </p:attrNameLst>
                                      </p:cBhvr>
                                      <p:to>
                                        <p:strVal val="visible"/>
                                      </p:to>
                                    </p:set>
                                    <p:animEffect transition="in" filter="fade">
                                      <p:cBhvr>
                                        <p:cTn id="7" dur="500"/>
                                        <p:tgtEl>
                                          <p:spTgt spid="1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4"/>
          <p:cNvSpPr txBox="1">
            <a:spLocks noGrp="1"/>
          </p:cNvSpPr>
          <p:nvPr>
            <p:ph type="title"/>
          </p:nvPr>
        </p:nvSpPr>
        <p:spPr>
          <a:xfrm>
            <a:off x="3192780" y="-65515"/>
            <a:ext cx="2758440" cy="44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Sinh Học</a:t>
            </a:r>
            <a:endParaRPr sz="2000" b="1" dirty="0">
              <a:latin typeface="+mn-lt"/>
            </a:endParaRPr>
          </a:p>
        </p:txBody>
      </p:sp>
      <p:pic>
        <p:nvPicPr>
          <p:cNvPr id="3" name="Picture 2" descr="A screen shot of a computer program&#10;&#10;Description automatically generated">
            <a:extLst>
              <a:ext uri="{FF2B5EF4-FFF2-40B4-BE49-F238E27FC236}">
                <a16:creationId xmlns:a16="http://schemas.microsoft.com/office/drawing/2014/main" id="{6BD67E6B-CDEC-78BB-99B5-C7FE848CC1C9}"/>
              </a:ext>
            </a:extLst>
          </p:cNvPr>
          <p:cNvPicPr>
            <a:picLocks noChangeAspect="1"/>
          </p:cNvPicPr>
          <p:nvPr/>
        </p:nvPicPr>
        <p:blipFill>
          <a:blip r:embed="rId3"/>
          <a:stretch>
            <a:fillRect/>
          </a:stretch>
        </p:blipFill>
        <p:spPr>
          <a:xfrm>
            <a:off x="0" y="381000"/>
            <a:ext cx="9144000" cy="47625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99"/>
                                        </p:tgtEl>
                                        <p:attrNameLst>
                                          <p:attrName>style.visibility</p:attrName>
                                        </p:attrNameLst>
                                      </p:cBhvr>
                                      <p:to>
                                        <p:strVal val="visible"/>
                                      </p:to>
                                    </p:set>
                                    <p:animEffect transition="in" filter="fade">
                                      <p:cBhvr>
                                        <p:cTn id="7" dur="500"/>
                                        <p:tgtEl>
                                          <p:spTgt spid="14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1738567"/>
            <a:ext cx="7704000" cy="833183"/>
          </a:xfrm>
          <a:prstGeom prst="rect">
            <a:avLst/>
          </a:prstGeom>
        </p:spPr>
        <p:txBody>
          <a:bodyPr spcFirstLastPara="1" wrap="square" lIns="91425" tIns="91425" rIns="91425" bIns="91425" anchor="t" anchorCtr="0">
            <a:noAutofit/>
          </a:bodyPr>
          <a:lstStyle/>
          <a:p>
            <a:pPr marR="0" lvl="0">
              <a:lnSpc>
                <a:spcPct val="115000"/>
              </a:lnSpc>
              <a:spcBef>
                <a:spcPts val="0"/>
              </a:spcBef>
              <a:spcAft>
                <a:spcPts val="0"/>
              </a:spcAft>
            </a:pPr>
            <a:r>
              <a:rPr lang="en-US" sz="6000" b="1" kern="100" dirty="0">
                <a:solidFill>
                  <a:srgbClr val="0E2841"/>
                </a:solidFill>
                <a:effectLst/>
                <a:latin typeface="+mn-lt"/>
                <a:ea typeface="Aptos" panose="020B0004020202020204" pitchFamily="34" charset="0"/>
                <a:cs typeface="Times New Roman" panose="02020603050405020304" pitchFamily="18" charset="0"/>
              </a:rPr>
              <a:t>2. </a:t>
            </a:r>
            <a:r>
              <a:rPr lang="vi-VN" sz="6000" b="1" kern="100" dirty="0">
                <a:solidFill>
                  <a:srgbClr val="0E2841"/>
                </a:solidFill>
                <a:effectLst/>
                <a:latin typeface="+mn-lt"/>
                <a:ea typeface="Aptos" panose="020B0004020202020204" pitchFamily="34" charset="0"/>
                <a:cs typeface="Times New Roman" panose="02020603050405020304" pitchFamily="18" charset="0"/>
              </a:rPr>
              <a:t>DỮ LIỆU</a:t>
            </a:r>
            <a:endParaRPr lang="vi-VN" sz="6000" kern="100" dirty="0">
              <a:solidFill>
                <a:srgbClr val="0E2841"/>
              </a:solidFill>
              <a:effectLst/>
              <a:latin typeface="+mn-lt"/>
              <a:ea typeface="Aptos" panose="020B0004020202020204" pitchFamily="34"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fade">
                                      <p:cBhvr>
                                        <p:cTn id="7" dur="5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65"/>
          <p:cNvSpPr txBox="1">
            <a:spLocks noGrp="1"/>
          </p:cNvSpPr>
          <p:nvPr>
            <p:ph type="title"/>
          </p:nvPr>
        </p:nvSpPr>
        <p:spPr>
          <a:xfrm>
            <a:off x="2783752" y="-7620"/>
            <a:ext cx="357649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Sinh Học (</a:t>
            </a:r>
            <a:r>
              <a:rPr lang="vi-VN" sz="2000" b="1" dirty="0" err="1">
                <a:latin typeface="+mn-lt"/>
              </a:rPr>
              <a:t>tt</a:t>
            </a:r>
            <a:r>
              <a:rPr lang="vi-VN" sz="2000" b="1" dirty="0">
                <a:latin typeface="+mn-lt"/>
              </a:rPr>
              <a:t>)</a:t>
            </a:r>
            <a:endParaRPr sz="2000" b="1" dirty="0">
              <a:latin typeface="+mn-lt"/>
            </a:endParaRPr>
          </a:p>
        </p:txBody>
      </p:sp>
      <p:pic>
        <p:nvPicPr>
          <p:cNvPr id="3" name="Picture 2" descr="A graph of different numbers&#10;&#10;Description automatically generated with medium confidence">
            <a:extLst>
              <a:ext uri="{FF2B5EF4-FFF2-40B4-BE49-F238E27FC236}">
                <a16:creationId xmlns:a16="http://schemas.microsoft.com/office/drawing/2014/main" id="{49DAFEAC-B803-A0EC-9909-8095A5B5747A}"/>
              </a:ext>
            </a:extLst>
          </p:cNvPr>
          <p:cNvPicPr>
            <a:picLocks noChangeAspect="1"/>
          </p:cNvPicPr>
          <p:nvPr/>
        </p:nvPicPr>
        <p:blipFill>
          <a:blip r:embed="rId3"/>
          <a:stretch>
            <a:fillRect/>
          </a:stretch>
        </p:blipFill>
        <p:spPr>
          <a:xfrm>
            <a:off x="2017338" y="441960"/>
            <a:ext cx="5109324" cy="47015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8"/>
                                        </p:tgtEl>
                                        <p:attrNameLst>
                                          <p:attrName>style.visibility</p:attrName>
                                        </p:attrNameLst>
                                      </p:cBhvr>
                                      <p:to>
                                        <p:strVal val="visible"/>
                                      </p:to>
                                    </p:set>
                                    <p:animEffect transition="in" filter="fade">
                                      <p:cBhvr>
                                        <p:cTn id="7" dur="500"/>
                                        <p:tgtEl>
                                          <p:spTgt spid="15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66"/>
          <p:cNvSpPr txBox="1">
            <a:spLocks noGrp="1"/>
          </p:cNvSpPr>
          <p:nvPr>
            <p:ph type="title"/>
          </p:nvPr>
        </p:nvSpPr>
        <p:spPr>
          <a:xfrm>
            <a:off x="3200400" y="-53340"/>
            <a:ext cx="2743200" cy="464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ea typeface="Poppins Black"/>
                <a:cs typeface="Poppins Black"/>
                <a:sym typeface="Poppins Black"/>
              </a:rPr>
              <a:t>Điểm Lịch Sử</a:t>
            </a:r>
            <a:endParaRPr sz="2000" b="1" dirty="0">
              <a:latin typeface="+mn-lt"/>
              <a:ea typeface="Poppins Black"/>
              <a:cs typeface="Poppins Black"/>
              <a:sym typeface="Poppins Black"/>
            </a:endParaRPr>
          </a:p>
        </p:txBody>
      </p:sp>
      <p:pic>
        <p:nvPicPr>
          <p:cNvPr id="3" name="Picture 2" descr="A screen shot of a computer program&#10;&#10;Description automatically generated">
            <a:extLst>
              <a:ext uri="{FF2B5EF4-FFF2-40B4-BE49-F238E27FC236}">
                <a16:creationId xmlns:a16="http://schemas.microsoft.com/office/drawing/2014/main" id="{D6711BEF-2D28-033B-A26C-5CDA3CBC40E7}"/>
              </a:ext>
            </a:extLst>
          </p:cNvPr>
          <p:cNvPicPr>
            <a:picLocks noChangeAspect="1"/>
          </p:cNvPicPr>
          <p:nvPr/>
        </p:nvPicPr>
        <p:blipFill>
          <a:blip r:embed="rId3"/>
          <a:stretch>
            <a:fillRect/>
          </a:stretch>
        </p:blipFill>
        <p:spPr>
          <a:xfrm>
            <a:off x="0" y="411480"/>
            <a:ext cx="9144000" cy="473202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fade">
                                      <p:cBhvr>
                                        <p:cTn id="7" dur="500"/>
                                        <p:tgtEl>
                                          <p:spTgt spid="15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67"/>
          <p:cNvSpPr txBox="1">
            <a:spLocks noGrp="1"/>
          </p:cNvSpPr>
          <p:nvPr>
            <p:ph type="title"/>
          </p:nvPr>
        </p:nvSpPr>
        <p:spPr>
          <a:xfrm>
            <a:off x="3191695" y="0"/>
            <a:ext cx="2760609" cy="44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ea typeface="Poppins Black"/>
                <a:cs typeface="Poppins Black"/>
                <a:sym typeface="Poppins Black"/>
              </a:rPr>
              <a:t>Điểm Lịch Sử (</a:t>
            </a:r>
            <a:r>
              <a:rPr lang="vi-VN" sz="2000" b="1" dirty="0" err="1">
                <a:latin typeface="+mn-lt"/>
                <a:ea typeface="Poppins Black"/>
                <a:cs typeface="Poppins Black"/>
                <a:sym typeface="Poppins Black"/>
              </a:rPr>
              <a:t>tt</a:t>
            </a:r>
            <a:r>
              <a:rPr lang="vi-VN" sz="2000" b="1" dirty="0">
                <a:latin typeface="+mn-lt"/>
                <a:ea typeface="Poppins Black"/>
                <a:cs typeface="Poppins Black"/>
                <a:sym typeface="Poppins Black"/>
              </a:rPr>
              <a:t>)</a:t>
            </a:r>
            <a:endParaRPr sz="2000" b="1" dirty="0">
              <a:latin typeface="+mn-lt"/>
              <a:ea typeface="Poppins Black"/>
              <a:cs typeface="Poppins Black"/>
              <a:sym typeface="Poppins Black"/>
            </a:endParaRPr>
          </a:p>
        </p:txBody>
      </p:sp>
      <p:pic>
        <p:nvPicPr>
          <p:cNvPr id="3" name="Picture 2" descr="A graph of a number of numbers and a number of numbers&#10;&#10;Description automatically generated with medium confidence">
            <a:extLst>
              <a:ext uri="{FF2B5EF4-FFF2-40B4-BE49-F238E27FC236}">
                <a16:creationId xmlns:a16="http://schemas.microsoft.com/office/drawing/2014/main" id="{AC7C5898-AD10-BBD0-855A-646581C6B7CD}"/>
              </a:ext>
            </a:extLst>
          </p:cNvPr>
          <p:cNvPicPr>
            <a:picLocks noChangeAspect="1"/>
          </p:cNvPicPr>
          <p:nvPr/>
        </p:nvPicPr>
        <p:blipFill>
          <a:blip r:embed="rId3"/>
          <a:stretch>
            <a:fillRect/>
          </a:stretch>
        </p:blipFill>
        <p:spPr>
          <a:xfrm>
            <a:off x="2009858" y="446516"/>
            <a:ext cx="5124284" cy="469698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2"/>
                                        </p:tgtEl>
                                        <p:attrNameLst>
                                          <p:attrName>style.visibility</p:attrName>
                                        </p:attrNameLst>
                                      </p:cBhvr>
                                      <p:to>
                                        <p:strVal val="visible"/>
                                      </p:to>
                                    </p:set>
                                    <p:animEffect transition="in" filter="fade">
                                      <p:cBhvr>
                                        <p:cTn id="7" dur="500"/>
                                        <p:tgtEl>
                                          <p:spTgt spid="15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68"/>
          <p:cNvSpPr txBox="1">
            <a:spLocks noGrp="1"/>
          </p:cNvSpPr>
          <p:nvPr>
            <p:ph type="title"/>
          </p:nvPr>
        </p:nvSpPr>
        <p:spPr>
          <a:xfrm>
            <a:off x="3006089" y="-68392"/>
            <a:ext cx="3131820" cy="53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Địa Lý</a:t>
            </a:r>
            <a:endParaRPr sz="2000" b="1" dirty="0">
              <a:latin typeface="+mn-lt"/>
            </a:endParaRPr>
          </a:p>
        </p:txBody>
      </p:sp>
      <p:pic>
        <p:nvPicPr>
          <p:cNvPr id="3" name="Picture 2" descr="A screen shot of a computer program&#10;&#10;Description automatically generated">
            <a:extLst>
              <a:ext uri="{FF2B5EF4-FFF2-40B4-BE49-F238E27FC236}">
                <a16:creationId xmlns:a16="http://schemas.microsoft.com/office/drawing/2014/main" id="{B4E80C20-E714-1A2D-35E5-D3EF0FF046F0}"/>
              </a:ext>
            </a:extLst>
          </p:cNvPr>
          <p:cNvPicPr>
            <a:picLocks noChangeAspect="1"/>
          </p:cNvPicPr>
          <p:nvPr/>
        </p:nvPicPr>
        <p:blipFill>
          <a:blip r:embed="rId3"/>
          <a:stretch>
            <a:fillRect/>
          </a:stretch>
        </p:blipFill>
        <p:spPr>
          <a:xfrm>
            <a:off x="0" y="388620"/>
            <a:ext cx="9143999" cy="47548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94"/>
                                        </p:tgtEl>
                                        <p:attrNameLst>
                                          <p:attrName>style.visibility</p:attrName>
                                        </p:attrNameLst>
                                      </p:cBhvr>
                                      <p:to>
                                        <p:strVal val="visible"/>
                                      </p:to>
                                    </p:set>
                                    <p:animEffect transition="in" filter="fade">
                                      <p:cBhvr>
                                        <p:cTn id="7" dur="500"/>
                                        <p:tgtEl>
                                          <p:spTgt spid="16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69"/>
          <p:cNvSpPr txBox="1">
            <a:spLocks noGrp="1"/>
          </p:cNvSpPr>
          <p:nvPr>
            <p:ph type="title"/>
          </p:nvPr>
        </p:nvSpPr>
        <p:spPr>
          <a:xfrm>
            <a:off x="3303269" y="0"/>
            <a:ext cx="2537460" cy="4830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Địa Lý (</a:t>
            </a:r>
            <a:r>
              <a:rPr lang="vi-VN" sz="2000" b="1" dirty="0" err="1">
                <a:latin typeface="+mn-lt"/>
              </a:rPr>
              <a:t>tt</a:t>
            </a:r>
            <a:r>
              <a:rPr lang="vi-VN" sz="2000" b="1" dirty="0">
                <a:latin typeface="+mn-lt"/>
              </a:rPr>
              <a:t>)</a:t>
            </a:r>
            <a:endParaRPr sz="2000" b="1" dirty="0">
              <a:latin typeface="+mn-lt"/>
            </a:endParaRPr>
          </a:p>
        </p:txBody>
      </p:sp>
      <p:pic>
        <p:nvPicPr>
          <p:cNvPr id="3" name="Picture 2" descr="A screenshot of a graph&#10;&#10;Description automatically generated">
            <a:extLst>
              <a:ext uri="{FF2B5EF4-FFF2-40B4-BE49-F238E27FC236}">
                <a16:creationId xmlns:a16="http://schemas.microsoft.com/office/drawing/2014/main" id="{7CF400E7-0D92-3173-1AC5-7203A7928E35}"/>
              </a:ext>
            </a:extLst>
          </p:cNvPr>
          <p:cNvPicPr>
            <a:picLocks noChangeAspect="1"/>
          </p:cNvPicPr>
          <p:nvPr/>
        </p:nvPicPr>
        <p:blipFill>
          <a:blip r:embed="rId3"/>
          <a:stretch>
            <a:fillRect/>
          </a:stretch>
        </p:blipFill>
        <p:spPr>
          <a:xfrm>
            <a:off x="2016203" y="483002"/>
            <a:ext cx="5111593" cy="466049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1"/>
                                        </p:tgtEl>
                                        <p:attrNameLst>
                                          <p:attrName>style.visibility</p:attrName>
                                        </p:attrNameLst>
                                      </p:cBhvr>
                                      <p:to>
                                        <p:strVal val="visible"/>
                                      </p:to>
                                    </p:set>
                                    <p:animEffect transition="in" filter="fade">
                                      <p:cBhvr>
                                        <p:cTn id="7" dur="500"/>
                                        <p:tgtEl>
                                          <p:spTgt spid="17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71"/>
          <p:cNvSpPr txBox="1">
            <a:spLocks noGrp="1"/>
          </p:cNvSpPr>
          <p:nvPr>
            <p:ph type="title"/>
          </p:nvPr>
        </p:nvSpPr>
        <p:spPr>
          <a:xfrm>
            <a:off x="3143875" y="0"/>
            <a:ext cx="2856250" cy="454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GDCD</a:t>
            </a:r>
            <a:endParaRPr sz="2000" b="1" dirty="0">
              <a:latin typeface="+mn-lt"/>
            </a:endParaRPr>
          </a:p>
        </p:txBody>
      </p:sp>
      <p:pic>
        <p:nvPicPr>
          <p:cNvPr id="3" name="Picture 2" descr="A screen shot of a computer&#10;&#10;Description automatically generated">
            <a:extLst>
              <a:ext uri="{FF2B5EF4-FFF2-40B4-BE49-F238E27FC236}">
                <a16:creationId xmlns:a16="http://schemas.microsoft.com/office/drawing/2014/main" id="{C0F4D6DA-0705-3E8C-11ED-97EA82AB2C45}"/>
              </a:ext>
            </a:extLst>
          </p:cNvPr>
          <p:cNvPicPr>
            <a:picLocks noChangeAspect="1"/>
          </p:cNvPicPr>
          <p:nvPr/>
        </p:nvPicPr>
        <p:blipFill>
          <a:blip r:embed="rId3"/>
          <a:stretch>
            <a:fillRect/>
          </a:stretch>
        </p:blipFill>
        <p:spPr>
          <a:xfrm>
            <a:off x="0" y="454525"/>
            <a:ext cx="9144000" cy="46889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26"/>
                                        </p:tgtEl>
                                        <p:attrNameLst>
                                          <p:attrName>style.visibility</p:attrName>
                                        </p:attrNameLst>
                                      </p:cBhvr>
                                      <p:to>
                                        <p:strVal val="visible"/>
                                      </p:to>
                                    </p:set>
                                    <p:animEffect transition="in" filter="fade">
                                      <p:cBhvr>
                                        <p:cTn id="7" dur="500"/>
                                        <p:tgtEl>
                                          <p:spTgt spid="18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72"/>
          <p:cNvSpPr txBox="1">
            <a:spLocks noGrp="1"/>
          </p:cNvSpPr>
          <p:nvPr>
            <p:ph type="title"/>
          </p:nvPr>
        </p:nvSpPr>
        <p:spPr>
          <a:xfrm>
            <a:off x="3131820" y="-57839"/>
            <a:ext cx="2880360" cy="4414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Điểm GDCD (</a:t>
            </a:r>
            <a:r>
              <a:rPr lang="vi-VN" sz="2000" b="1" dirty="0" err="1">
                <a:latin typeface="+mn-lt"/>
              </a:rPr>
              <a:t>tt</a:t>
            </a:r>
            <a:r>
              <a:rPr lang="vi-VN" sz="2000" b="1" dirty="0">
                <a:latin typeface="+mn-lt"/>
              </a:rPr>
              <a:t>)</a:t>
            </a:r>
            <a:endParaRPr sz="2000" b="1" dirty="0">
              <a:latin typeface="+mn-lt"/>
            </a:endParaRPr>
          </a:p>
        </p:txBody>
      </p:sp>
      <p:sp>
        <p:nvSpPr>
          <p:cNvPr id="2065" name="Google Shape;2065;p72"/>
          <p:cNvSpPr/>
          <p:nvPr/>
        </p:nvSpPr>
        <p:spPr>
          <a:xfrm>
            <a:off x="884135" y="1071943"/>
            <a:ext cx="8785" cy="22037"/>
          </a:xfrm>
          <a:custGeom>
            <a:avLst/>
            <a:gdLst/>
            <a:ahLst/>
            <a:cxnLst/>
            <a:rect l="l" t="t" r="r" b="b"/>
            <a:pathLst>
              <a:path w="234" h="587" extrusionOk="0">
                <a:moveTo>
                  <a:pt x="233" y="1"/>
                </a:moveTo>
                <a:lnTo>
                  <a:pt x="1" y="236"/>
                </a:lnTo>
                <a:lnTo>
                  <a:pt x="1" y="586"/>
                </a:lnTo>
                <a:lnTo>
                  <a:pt x="233" y="340"/>
                </a:lnTo>
                <a:lnTo>
                  <a:pt x="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2"/>
          <p:cNvSpPr/>
          <p:nvPr/>
        </p:nvSpPr>
        <p:spPr>
          <a:xfrm>
            <a:off x="1434627" y="1079827"/>
            <a:ext cx="9724" cy="9724"/>
          </a:xfrm>
          <a:custGeom>
            <a:avLst/>
            <a:gdLst/>
            <a:ahLst/>
            <a:cxnLst/>
            <a:rect l="l" t="t" r="r" b="b"/>
            <a:pathLst>
              <a:path w="259" h="259" extrusionOk="0">
                <a:moveTo>
                  <a:pt x="82" y="1"/>
                </a:moveTo>
                <a:lnTo>
                  <a:pt x="1" y="96"/>
                </a:lnTo>
                <a:lnTo>
                  <a:pt x="177" y="259"/>
                </a:lnTo>
                <a:lnTo>
                  <a:pt x="258" y="177"/>
                </a:lnTo>
                <a:lnTo>
                  <a:pt x="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graph&#10;&#10;Description automatically generated">
            <a:extLst>
              <a:ext uri="{FF2B5EF4-FFF2-40B4-BE49-F238E27FC236}">
                <a16:creationId xmlns:a16="http://schemas.microsoft.com/office/drawing/2014/main" id="{EB7BA008-3A36-85E6-5E6B-F16ADCCF3746}"/>
              </a:ext>
            </a:extLst>
          </p:cNvPr>
          <p:cNvPicPr>
            <a:picLocks noChangeAspect="1"/>
          </p:cNvPicPr>
          <p:nvPr/>
        </p:nvPicPr>
        <p:blipFill>
          <a:blip r:embed="rId3"/>
          <a:stretch>
            <a:fillRect/>
          </a:stretch>
        </p:blipFill>
        <p:spPr>
          <a:xfrm>
            <a:off x="2016203" y="339488"/>
            <a:ext cx="5111593" cy="480401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73"/>
          <p:cNvSpPr txBox="1">
            <a:spLocks noGrp="1"/>
          </p:cNvSpPr>
          <p:nvPr>
            <p:ph type="title"/>
          </p:nvPr>
        </p:nvSpPr>
        <p:spPr>
          <a:xfrm>
            <a:off x="935310" y="0"/>
            <a:ext cx="632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n-lt"/>
              </a:rPr>
              <a:t>2.3.4 So Sánh Với Những Năm Trước</a:t>
            </a:r>
            <a:endParaRPr sz="2000" b="1" dirty="0">
              <a:latin typeface="+mn-lt"/>
            </a:endParaRPr>
          </a:p>
        </p:txBody>
      </p:sp>
      <p:pic>
        <p:nvPicPr>
          <p:cNvPr id="9" name="Picture 8" descr="A screenshot of a computer program&#10;&#10;Description automatically generated">
            <a:extLst>
              <a:ext uri="{FF2B5EF4-FFF2-40B4-BE49-F238E27FC236}">
                <a16:creationId xmlns:a16="http://schemas.microsoft.com/office/drawing/2014/main" id="{1202FB2C-BBB3-A988-3A72-DF6AFFC4A572}"/>
              </a:ext>
            </a:extLst>
          </p:cNvPr>
          <p:cNvPicPr>
            <a:picLocks noChangeAspect="1"/>
          </p:cNvPicPr>
          <p:nvPr/>
        </p:nvPicPr>
        <p:blipFill>
          <a:blip r:embed="rId3"/>
          <a:stretch>
            <a:fillRect/>
          </a:stretch>
        </p:blipFill>
        <p:spPr>
          <a:xfrm>
            <a:off x="2975399" y="426720"/>
            <a:ext cx="3193201" cy="47167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500"/>
                                        <p:tgtEl>
                                          <p:spTgt spid="2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A748-1674-7BAA-1653-065304B75C8B}"/>
              </a:ext>
            </a:extLst>
          </p:cNvPr>
          <p:cNvSpPr>
            <a:spLocks noGrp="1"/>
          </p:cNvSpPr>
          <p:nvPr>
            <p:ph type="title"/>
          </p:nvPr>
        </p:nvSpPr>
        <p:spPr>
          <a:xfrm>
            <a:off x="918120" y="216425"/>
            <a:ext cx="7704000" cy="572700"/>
          </a:xfrm>
        </p:spPr>
        <p:txBody>
          <a:bodyPr/>
          <a:lstStyle/>
          <a:p>
            <a:r>
              <a:rPr lang="vi-VN" sz="2000" b="1" dirty="0">
                <a:latin typeface="+mn-lt"/>
              </a:rPr>
              <a:t>2.3.4 So Sánh Với Những Năm Trước (</a:t>
            </a:r>
            <a:r>
              <a:rPr lang="vi-VN" sz="2000" b="1" dirty="0" err="1">
                <a:latin typeface="+mn-lt"/>
              </a:rPr>
              <a:t>tt</a:t>
            </a:r>
            <a:r>
              <a:rPr lang="vi-VN" sz="2000" b="1" dirty="0">
                <a:latin typeface="+mn-lt"/>
              </a:rPr>
              <a:t>)</a:t>
            </a:r>
          </a:p>
        </p:txBody>
      </p:sp>
      <p:pic>
        <p:nvPicPr>
          <p:cNvPr id="4" name="Picture 3" descr="A computer screen shot of a program code&#10;&#10;Description automatically generated">
            <a:extLst>
              <a:ext uri="{FF2B5EF4-FFF2-40B4-BE49-F238E27FC236}">
                <a16:creationId xmlns:a16="http://schemas.microsoft.com/office/drawing/2014/main" id="{F659D90A-D39B-F099-7610-AF12F342A5E9}"/>
              </a:ext>
            </a:extLst>
          </p:cNvPr>
          <p:cNvPicPr>
            <a:picLocks noChangeAspect="1"/>
          </p:cNvPicPr>
          <p:nvPr/>
        </p:nvPicPr>
        <p:blipFill>
          <a:blip r:embed="rId2"/>
          <a:stretch>
            <a:fillRect/>
          </a:stretch>
        </p:blipFill>
        <p:spPr>
          <a:xfrm>
            <a:off x="0" y="930519"/>
            <a:ext cx="9144000" cy="3282461"/>
          </a:xfrm>
          <a:prstGeom prst="rect">
            <a:avLst/>
          </a:prstGeom>
        </p:spPr>
      </p:pic>
    </p:spTree>
    <p:extLst>
      <p:ext uri="{BB962C8B-B14F-4D97-AF65-F5344CB8AC3E}">
        <p14:creationId xmlns:p14="http://schemas.microsoft.com/office/powerpoint/2010/main" val="1440743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49361E-0F60-071A-5BA9-20C7E93E5858}"/>
              </a:ext>
            </a:extLst>
          </p:cNvPr>
          <p:cNvSpPr txBox="1"/>
          <p:nvPr/>
        </p:nvSpPr>
        <p:spPr>
          <a:xfrm>
            <a:off x="1814861" y="0"/>
            <a:ext cx="5514278" cy="400110"/>
          </a:xfrm>
          <a:prstGeom prst="rect">
            <a:avLst/>
          </a:prstGeom>
          <a:noFill/>
        </p:spPr>
        <p:txBody>
          <a:bodyPr wrap="square">
            <a:spAutoFit/>
          </a:bodyPr>
          <a:lstStyle/>
          <a:p>
            <a:pPr algn="ctr"/>
            <a:r>
              <a:rPr lang="vi-VN" sz="2000" b="1" dirty="0"/>
              <a:t>2.3.4 So Sánh Với Những Năm Trước (</a:t>
            </a:r>
            <a:r>
              <a:rPr lang="vi-VN" sz="2000" b="1" dirty="0" err="1"/>
              <a:t>tt</a:t>
            </a:r>
            <a:r>
              <a:rPr lang="vi-VN" sz="2000" b="1" dirty="0"/>
              <a:t>)</a:t>
            </a:r>
          </a:p>
        </p:txBody>
      </p:sp>
      <p:pic>
        <p:nvPicPr>
          <p:cNvPr id="5" name="Picture 4" descr="A screenshot of a graph&#10;&#10;Description automatically generated">
            <a:extLst>
              <a:ext uri="{FF2B5EF4-FFF2-40B4-BE49-F238E27FC236}">
                <a16:creationId xmlns:a16="http://schemas.microsoft.com/office/drawing/2014/main" id="{D1B07BF6-DDEE-694D-FC5D-0486B3B90647}"/>
              </a:ext>
            </a:extLst>
          </p:cNvPr>
          <p:cNvPicPr>
            <a:picLocks noChangeAspect="1"/>
          </p:cNvPicPr>
          <p:nvPr/>
        </p:nvPicPr>
        <p:blipFill>
          <a:blip r:embed="rId2"/>
          <a:stretch>
            <a:fillRect/>
          </a:stretch>
        </p:blipFill>
        <p:spPr>
          <a:xfrm>
            <a:off x="0" y="400110"/>
            <a:ext cx="6134100" cy="4743390"/>
          </a:xfrm>
          <a:prstGeom prst="rect">
            <a:avLst/>
          </a:prstGeom>
        </p:spPr>
      </p:pic>
      <p:sp>
        <p:nvSpPr>
          <p:cNvPr id="7" name="TextBox 6">
            <a:extLst>
              <a:ext uri="{FF2B5EF4-FFF2-40B4-BE49-F238E27FC236}">
                <a16:creationId xmlns:a16="http://schemas.microsoft.com/office/drawing/2014/main" id="{FAA04B79-E7AD-7A9F-61A5-09790A2E126A}"/>
              </a:ext>
            </a:extLst>
          </p:cNvPr>
          <p:cNvSpPr txBox="1"/>
          <p:nvPr/>
        </p:nvSpPr>
        <p:spPr>
          <a:xfrm>
            <a:off x="6202680" y="267474"/>
            <a:ext cx="2842260" cy="337066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vi-VN" sz="1600" b="1" dirty="0"/>
              <a:t>Theo biểu đồ:</a:t>
            </a:r>
          </a:p>
          <a:p>
            <a:pPr marL="285750" indent="-285750" algn="just">
              <a:lnSpc>
                <a:spcPct val="150000"/>
              </a:lnSpc>
              <a:buFont typeface="Wingdings" panose="05000000000000000000" pitchFamily="2" charset="2"/>
              <a:buChar char="Ø"/>
            </a:pPr>
            <a:r>
              <a:rPr lang="vi-VN" sz="1600" dirty="0"/>
              <a:t>Điểm Toán năm 2024 có khác biệt so với năm 2023, nhưng rất ít.</a:t>
            </a:r>
          </a:p>
          <a:p>
            <a:pPr marL="285750" indent="-285750" algn="just">
              <a:lnSpc>
                <a:spcPct val="150000"/>
              </a:lnSpc>
              <a:buFont typeface="Wingdings" panose="05000000000000000000" pitchFamily="2" charset="2"/>
              <a:buChar char="Ø"/>
            </a:pPr>
            <a:r>
              <a:rPr lang="vi-VN" sz="1600" dirty="0"/>
              <a:t>Điểm Ngữ văn năm 2024 cao hơn so với năm 2023.</a:t>
            </a:r>
          </a:p>
          <a:p>
            <a:pPr marL="285750" indent="-285750" algn="just">
              <a:lnSpc>
                <a:spcPct val="150000"/>
              </a:lnSpc>
              <a:buFont typeface="Wingdings" panose="05000000000000000000" pitchFamily="2" charset="2"/>
              <a:buChar char="Ø"/>
            </a:pPr>
            <a:r>
              <a:rPr lang="vi-VN" sz="1600" dirty="0"/>
              <a:t>Điểm Ngoại ngữ năm 2024 gần giống với năm 2023.</a:t>
            </a:r>
          </a:p>
        </p:txBody>
      </p:sp>
    </p:spTree>
    <p:extLst>
      <p:ext uri="{BB962C8B-B14F-4D97-AF65-F5344CB8AC3E}">
        <p14:creationId xmlns:p14="http://schemas.microsoft.com/office/powerpoint/2010/main" val="3015166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9"/>
          <p:cNvSpPr txBox="1">
            <a:spLocks noGrp="1"/>
          </p:cNvSpPr>
          <p:nvPr>
            <p:ph type="title"/>
          </p:nvPr>
        </p:nvSpPr>
        <p:spPr>
          <a:xfrm>
            <a:off x="1628578" y="265080"/>
            <a:ext cx="5246764" cy="946500"/>
          </a:xfrm>
          <a:prstGeom prst="rect">
            <a:avLst/>
          </a:prstGeom>
        </p:spPr>
        <p:txBody>
          <a:bodyPr spcFirstLastPara="1" wrap="square" lIns="91425" tIns="91425" rIns="91425" bIns="91425" anchor="ctr" anchorCtr="0">
            <a:noAutofit/>
          </a:bodyPr>
          <a:lstStyle/>
          <a:p>
            <a:pPr marL="457200" marR="0" lvl="1">
              <a:spcBef>
                <a:spcPts val="0"/>
              </a:spcBef>
              <a:spcAft>
                <a:spcPts val="0"/>
              </a:spcAft>
            </a:pPr>
            <a:r>
              <a:rPr lang="en-US" sz="2000" b="1" kern="100" dirty="0">
                <a:solidFill>
                  <a:srgbClr val="0E2841"/>
                </a:solidFill>
                <a:effectLst/>
                <a:latin typeface="+mn-lt"/>
                <a:ea typeface="Aptos" panose="020B0004020202020204" pitchFamily="34" charset="0"/>
                <a:cs typeface="Times New Roman" panose="02020603050405020304" pitchFamily="18" charset="0"/>
              </a:rPr>
              <a:t>2.1 </a:t>
            </a:r>
            <a:r>
              <a:rPr lang="vi-VN" sz="2000" b="1" kern="100" dirty="0">
                <a:solidFill>
                  <a:srgbClr val="0E2841"/>
                </a:solidFill>
                <a:effectLst/>
                <a:latin typeface="+mn-lt"/>
                <a:ea typeface="Aptos" panose="020B0004020202020204" pitchFamily="34" charset="0"/>
                <a:cs typeface="Times New Roman" panose="02020603050405020304" pitchFamily="18" charset="0"/>
              </a:rPr>
              <a:t>Tải Tập Dữ Liệu</a:t>
            </a:r>
            <a:endParaRPr lang="vi-VN" sz="2000" kern="100" dirty="0">
              <a:solidFill>
                <a:srgbClr val="0E2841"/>
              </a:solidFill>
              <a:effectLst/>
              <a:latin typeface="+mn-lt"/>
              <a:ea typeface="Aptos" panose="020B0004020202020204" pitchFamily="34" charset="0"/>
              <a:cs typeface="Times New Roman" panose="02020603050405020304" pitchFamily="18" charset="0"/>
            </a:endParaRPr>
          </a:p>
        </p:txBody>
      </p:sp>
      <p:pic>
        <p:nvPicPr>
          <p:cNvPr id="6" name="Picture 5" descr="A screenshot of a computer program&#10;&#10;Description automatically generated">
            <a:extLst>
              <a:ext uri="{FF2B5EF4-FFF2-40B4-BE49-F238E27FC236}">
                <a16:creationId xmlns:a16="http://schemas.microsoft.com/office/drawing/2014/main" id="{5B2F93F9-F7E6-99ED-D492-F63B28AFCEA3}"/>
              </a:ext>
            </a:extLst>
          </p:cNvPr>
          <p:cNvPicPr>
            <a:picLocks noChangeAspect="1"/>
          </p:cNvPicPr>
          <p:nvPr/>
        </p:nvPicPr>
        <p:blipFill>
          <a:blip r:embed="rId3"/>
          <a:stretch>
            <a:fillRect/>
          </a:stretch>
        </p:blipFill>
        <p:spPr>
          <a:xfrm>
            <a:off x="392430" y="967740"/>
            <a:ext cx="8359140" cy="37566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9"/>
                                        </p:tgtEl>
                                        <p:attrNameLst>
                                          <p:attrName>style.visibility</p:attrName>
                                        </p:attrNameLst>
                                      </p:cBhvr>
                                      <p:to>
                                        <p:strVal val="visible"/>
                                      </p:to>
                                    </p:set>
                                    <p:animEffect transition="in" filter="fade">
                                      <p:cBhvr>
                                        <p:cTn id="7" dur="500"/>
                                        <p:tgtEl>
                                          <p:spTgt spid="8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25F3F5-4E97-DF5E-EE54-DF6CA62C8330}"/>
              </a:ext>
            </a:extLst>
          </p:cNvPr>
          <p:cNvSpPr txBox="1"/>
          <p:nvPr/>
        </p:nvSpPr>
        <p:spPr>
          <a:xfrm>
            <a:off x="1995139" y="0"/>
            <a:ext cx="5401837" cy="400110"/>
          </a:xfrm>
          <a:prstGeom prst="rect">
            <a:avLst/>
          </a:prstGeom>
          <a:noFill/>
        </p:spPr>
        <p:txBody>
          <a:bodyPr wrap="square">
            <a:spAutoFit/>
          </a:bodyPr>
          <a:lstStyle/>
          <a:p>
            <a:pPr algn="ctr"/>
            <a:r>
              <a:rPr lang="vi-VN" sz="2000" b="1" dirty="0"/>
              <a:t>2.3.4 So Sánh Với Những Năm Trước (</a:t>
            </a:r>
            <a:r>
              <a:rPr lang="vi-VN" sz="2000" b="1" dirty="0" err="1"/>
              <a:t>tt</a:t>
            </a:r>
            <a:r>
              <a:rPr lang="vi-VN" sz="2000" b="1" dirty="0"/>
              <a:t>)</a:t>
            </a:r>
          </a:p>
        </p:txBody>
      </p:sp>
      <p:pic>
        <p:nvPicPr>
          <p:cNvPr id="5" name="Picture 4" descr="A screenshot of a graph&#10;&#10;Description automatically generated">
            <a:extLst>
              <a:ext uri="{FF2B5EF4-FFF2-40B4-BE49-F238E27FC236}">
                <a16:creationId xmlns:a16="http://schemas.microsoft.com/office/drawing/2014/main" id="{BD08E98A-2DFF-C19C-DC0F-F28C998FF6DF}"/>
              </a:ext>
            </a:extLst>
          </p:cNvPr>
          <p:cNvPicPr>
            <a:picLocks noChangeAspect="1"/>
          </p:cNvPicPr>
          <p:nvPr/>
        </p:nvPicPr>
        <p:blipFill>
          <a:blip r:embed="rId2"/>
          <a:stretch>
            <a:fillRect/>
          </a:stretch>
        </p:blipFill>
        <p:spPr>
          <a:xfrm>
            <a:off x="0" y="400111"/>
            <a:ext cx="6164580" cy="4743390"/>
          </a:xfrm>
          <a:prstGeom prst="rect">
            <a:avLst/>
          </a:prstGeom>
        </p:spPr>
      </p:pic>
      <p:sp>
        <p:nvSpPr>
          <p:cNvPr id="7" name="TextBox 6">
            <a:extLst>
              <a:ext uri="{FF2B5EF4-FFF2-40B4-BE49-F238E27FC236}">
                <a16:creationId xmlns:a16="http://schemas.microsoft.com/office/drawing/2014/main" id="{3EAC17AF-8000-3FE1-3FB8-F01F08E1C33C}"/>
              </a:ext>
            </a:extLst>
          </p:cNvPr>
          <p:cNvSpPr txBox="1"/>
          <p:nvPr/>
        </p:nvSpPr>
        <p:spPr>
          <a:xfrm>
            <a:off x="6316980" y="400110"/>
            <a:ext cx="2766060" cy="3631763"/>
          </a:xfrm>
          <a:prstGeom prst="rect">
            <a:avLst/>
          </a:prstGeom>
          <a:noFill/>
        </p:spPr>
        <p:txBody>
          <a:bodyPr wrap="square">
            <a:spAutoFit/>
          </a:bodyPr>
          <a:lstStyle/>
          <a:p>
            <a:pPr algn="just">
              <a:lnSpc>
                <a:spcPct val="150000"/>
              </a:lnSpc>
            </a:pPr>
            <a:br>
              <a:rPr lang="vi-VN" sz="1600" dirty="0"/>
            </a:br>
            <a:r>
              <a:rPr lang="vi-VN" sz="1600" dirty="0"/>
              <a:t>+ Điểm Vật lý năm 2024 có sự tăng nhẹ từ mức 8 – 9 điểm so với năm 2023.</a:t>
            </a:r>
          </a:p>
          <a:p>
            <a:pPr algn="just">
              <a:lnSpc>
                <a:spcPct val="150000"/>
              </a:lnSpc>
            </a:pPr>
            <a:r>
              <a:rPr lang="vi-VN" sz="1600" dirty="0"/>
              <a:t>+ Điểm Hóa học năm 2024 có sự tăng nhẹ từ mức 8 – 10 điểm so với năm 2023.</a:t>
            </a:r>
          </a:p>
          <a:p>
            <a:pPr algn="just">
              <a:lnSpc>
                <a:spcPct val="150000"/>
              </a:lnSpc>
            </a:pPr>
            <a:r>
              <a:rPr lang="vi-VN" sz="1600" dirty="0"/>
              <a:t>+ Điểm Sinh học năm 2024 gần giống với năm 2023.</a:t>
            </a:r>
          </a:p>
          <a:p>
            <a:endParaRPr lang="vi-VN" dirty="0"/>
          </a:p>
        </p:txBody>
      </p:sp>
      <p:sp>
        <p:nvSpPr>
          <p:cNvPr id="9" name="TextBox 8">
            <a:extLst>
              <a:ext uri="{FF2B5EF4-FFF2-40B4-BE49-F238E27FC236}">
                <a16:creationId xmlns:a16="http://schemas.microsoft.com/office/drawing/2014/main" id="{C96BBC18-39E6-46CB-C020-A141BD8635E9}"/>
              </a:ext>
            </a:extLst>
          </p:cNvPr>
          <p:cNvSpPr txBox="1"/>
          <p:nvPr/>
        </p:nvSpPr>
        <p:spPr>
          <a:xfrm>
            <a:off x="6258065" y="536007"/>
            <a:ext cx="1874520" cy="338554"/>
          </a:xfrm>
          <a:prstGeom prst="rect">
            <a:avLst/>
          </a:prstGeom>
          <a:noFill/>
        </p:spPr>
        <p:txBody>
          <a:bodyPr wrap="square">
            <a:spAutoFit/>
          </a:bodyPr>
          <a:lstStyle/>
          <a:p>
            <a:pPr marL="285750" indent="-285750" algn="just">
              <a:buFont typeface="Wingdings" panose="05000000000000000000" pitchFamily="2" charset="2"/>
              <a:buChar char="v"/>
            </a:pPr>
            <a:r>
              <a:rPr lang="vi-VN" sz="1600" b="1" dirty="0"/>
              <a:t>Theo biểu đồ:</a:t>
            </a:r>
          </a:p>
        </p:txBody>
      </p:sp>
    </p:spTree>
    <p:extLst>
      <p:ext uri="{BB962C8B-B14F-4D97-AF65-F5344CB8AC3E}">
        <p14:creationId xmlns:p14="http://schemas.microsoft.com/office/powerpoint/2010/main" val="3948392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05A8DA-CF6A-AFC7-0A43-D091AF01A5DB}"/>
              </a:ext>
            </a:extLst>
          </p:cNvPr>
          <p:cNvSpPr txBox="1"/>
          <p:nvPr/>
        </p:nvSpPr>
        <p:spPr>
          <a:xfrm>
            <a:off x="1959252" y="0"/>
            <a:ext cx="5407986" cy="400110"/>
          </a:xfrm>
          <a:prstGeom prst="rect">
            <a:avLst/>
          </a:prstGeom>
          <a:noFill/>
        </p:spPr>
        <p:txBody>
          <a:bodyPr wrap="square">
            <a:spAutoFit/>
          </a:bodyPr>
          <a:lstStyle/>
          <a:p>
            <a:pPr algn="ctr"/>
            <a:r>
              <a:rPr lang="vi-VN" sz="2000" b="1" dirty="0"/>
              <a:t>2.3.4 So Sánh Với Những Năm Trước (</a:t>
            </a:r>
            <a:r>
              <a:rPr lang="vi-VN" sz="2000" b="1" dirty="0" err="1"/>
              <a:t>tt</a:t>
            </a:r>
            <a:r>
              <a:rPr lang="vi-VN" sz="2000" b="1" dirty="0"/>
              <a:t>)</a:t>
            </a:r>
          </a:p>
        </p:txBody>
      </p:sp>
      <p:pic>
        <p:nvPicPr>
          <p:cNvPr id="5" name="Picture 4" descr="A screenshot of a graph&#10;&#10;Description automatically generated">
            <a:extLst>
              <a:ext uri="{FF2B5EF4-FFF2-40B4-BE49-F238E27FC236}">
                <a16:creationId xmlns:a16="http://schemas.microsoft.com/office/drawing/2014/main" id="{8F3D237D-1667-C2B2-FC80-1ABFD1702013}"/>
              </a:ext>
            </a:extLst>
          </p:cNvPr>
          <p:cNvPicPr>
            <a:picLocks noChangeAspect="1"/>
          </p:cNvPicPr>
          <p:nvPr/>
        </p:nvPicPr>
        <p:blipFill>
          <a:blip r:embed="rId2"/>
          <a:stretch>
            <a:fillRect/>
          </a:stretch>
        </p:blipFill>
        <p:spPr>
          <a:xfrm>
            <a:off x="0" y="400110"/>
            <a:ext cx="5745480" cy="4743390"/>
          </a:xfrm>
          <a:prstGeom prst="rect">
            <a:avLst/>
          </a:prstGeom>
        </p:spPr>
      </p:pic>
      <p:sp>
        <p:nvSpPr>
          <p:cNvPr id="7" name="TextBox 6">
            <a:extLst>
              <a:ext uri="{FF2B5EF4-FFF2-40B4-BE49-F238E27FC236}">
                <a16:creationId xmlns:a16="http://schemas.microsoft.com/office/drawing/2014/main" id="{7B056A28-809D-1131-3328-51C1A79F6ADC}"/>
              </a:ext>
            </a:extLst>
          </p:cNvPr>
          <p:cNvSpPr txBox="1"/>
          <p:nvPr/>
        </p:nvSpPr>
        <p:spPr>
          <a:xfrm>
            <a:off x="5836920" y="800220"/>
            <a:ext cx="3208020" cy="1569660"/>
          </a:xfrm>
          <a:prstGeom prst="rect">
            <a:avLst/>
          </a:prstGeom>
          <a:noFill/>
        </p:spPr>
        <p:txBody>
          <a:bodyPr wrap="square">
            <a:spAutoFit/>
          </a:bodyPr>
          <a:lstStyle/>
          <a:p>
            <a:pPr marL="285750" indent="-285750" algn="just">
              <a:buFont typeface="Wingdings" panose="05000000000000000000" pitchFamily="2" charset="2"/>
              <a:buChar char="Ø"/>
            </a:pPr>
            <a:r>
              <a:rPr lang="vi-VN" sz="1600" dirty="0"/>
              <a:t>Điểm Lịch sử năm 2024 có tăng từ mức 6 – 10 điểm so với năm 2023.</a:t>
            </a:r>
          </a:p>
          <a:p>
            <a:pPr marL="285750" indent="-285750" algn="just">
              <a:buFont typeface="Wingdings" panose="05000000000000000000" pitchFamily="2" charset="2"/>
              <a:buChar char="Ø"/>
            </a:pPr>
            <a:r>
              <a:rPr lang="vi-VN" sz="1600" dirty="0"/>
              <a:t>Điểm Địa lý năm 2024 có nhiều khác biệt so với năm 2023.</a:t>
            </a:r>
          </a:p>
        </p:txBody>
      </p:sp>
      <p:sp>
        <p:nvSpPr>
          <p:cNvPr id="9" name="TextBox 8">
            <a:extLst>
              <a:ext uri="{FF2B5EF4-FFF2-40B4-BE49-F238E27FC236}">
                <a16:creationId xmlns:a16="http://schemas.microsoft.com/office/drawing/2014/main" id="{2A5AB2DB-5926-87CA-0F36-A206E7DC0A70}"/>
              </a:ext>
            </a:extLst>
          </p:cNvPr>
          <p:cNvSpPr txBox="1"/>
          <p:nvPr/>
        </p:nvSpPr>
        <p:spPr>
          <a:xfrm>
            <a:off x="5836920" y="400110"/>
            <a:ext cx="2004060" cy="338554"/>
          </a:xfrm>
          <a:prstGeom prst="rect">
            <a:avLst/>
          </a:prstGeom>
          <a:noFill/>
        </p:spPr>
        <p:txBody>
          <a:bodyPr wrap="square">
            <a:spAutoFit/>
          </a:bodyPr>
          <a:lstStyle/>
          <a:p>
            <a:pPr marL="285750" indent="-285750" algn="just">
              <a:buFont typeface="Wingdings" panose="05000000000000000000" pitchFamily="2" charset="2"/>
              <a:buChar char="v"/>
            </a:pPr>
            <a:r>
              <a:rPr lang="vi-VN" sz="1600" b="1" dirty="0"/>
              <a:t>Theo biểu đồ:</a:t>
            </a:r>
          </a:p>
        </p:txBody>
      </p:sp>
    </p:spTree>
    <p:extLst>
      <p:ext uri="{BB962C8B-B14F-4D97-AF65-F5344CB8AC3E}">
        <p14:creationId xmlns:p14="http://schemas.microsoft.com/office/powerpoint/2010/main" val="32092446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A834-92DF-6592-656F-F8B2DE173246}"/>
              </a:ext>
            </a:extLst>
          </p:cNvPr>
          <p:cNvSpPr>
            <a:spLocks noGrp="1"/>
          </p:cNvSpPr>
          <p:nvPr>
            <p:ph type="title"/>
          </p:nvPr>
        </p:nvSpPr>
        <p:spPr>
          <a:xfrm>
            <a:off x="2194559" y="-94128"/>
            <a:ext cx="5257800" cy="572700"/>
          </a:xfrm>
        </p:spPr>
        <p:txBody>
          <a:bodyPr/>
          <a:lstStyle/>
          <a:p>
            <a:r>
              <a:rPr lang="vi-VN" sz="2000" b="1" dirty="0">
                <a:latin typeface="+mn-lt"/>
              </a:rPr>
              <a:t>2.3.5 Phổ Điểm Theo Từng Tổ Hợp Môn</a:t>
            </a:r>
          </a:p>
        </p:txBody>
      </p:sp>
      <p:sp>
        <p:nvSpPr>
          <p:cNvPr id="4" name="TextBox 3">
            <a:extLst>
              <a:ext uri="{FF2B5EF4-FFF2-40B4-BE49-F238E27FC236}">
                <a16:creationId xmlns:a16="http://schemas.microsoft.com/office/drawing/2014/main" id="{8B2E1A72-B6B3-5118-B747-C85D7EB294E8}"/>
              </a:ext>
            </a:extLst>
          </p:cNvPr>
          <p:cNvSpPr txBox="1"/>
          <p:nvPr/>
        </p:nvSpPr>
        <p:spPr>
          <a:xfrm>
            <a:off x="3945254" y="278517"/>
            <a:ext cx="1253490" cy="400110"/>
          </a:xfrm>
          <a:prstGeom prst="rect">
            <a:avLst/>
          </a:prstGeom>
          <a:noFill/>
        </p:spPr>
        <p:txBody>
          <a:bodyPr wrap="square">
            <a:spAutoFit/>
          </a:bodyPr>
          <a:lstStyle/>
          <a:p>
            <a:pPr algn="ctr"/>
            <a:r>
              <a:rPr lang="vi-VN" sz="2000" b="1" dirty="0"/>
              <a:t>Khối A</a:t>
            </a:r>
          </a:p>
        </p:txBody>
      </p:sp>
      <p:pic>
        <p:nvPicPr>
          <p:cNvPr id="6" name="Picture 5" descr="A screen shot of a computer program&#10;&#10;Description automatically generated">
            <a:extLst>
              <a:ext uri="{FF2B5EF4-FFF2-40B4-BE49-F238E27FC236}">
                <a16:creationId xmlns:a16="http://schemas.microsoft.com/office/drawing/2014/main" id="{9D7DF8A1-AE71-94D8-217E-5AB84B8355BD}"/>
              </a:ext>
            </a:extLst>
          </p:cNvPr>
          <p:cNvPicPr>
            <a:picLocks noChangeAspect="1"/>
          </p:cNvPicPr>
          <p:nvPr/>
        </p:nvPicPr>
        <p:blipFill>
          <a:blip r:embed="rId2"/>
          <a:stretch>
            <a:fillRect/>
          </a:stretch>
        </p:blipFill>
        <p:spPr>
          <a:xfrm>
            <a:off x="1089660" y="624841"/>
            <a:ext cx="7071360" cy="4518660"/>
          </a:xfrm>
          <a:prstGeom prst="rect">
            <a:avLst/>
          </a:prstGeom>
        </p:spPr>
      </p:pic>
    </p:spTree>
    <p:extLst>
      <p:ext uri="{BB962C8B-B14F-4D97-AF65-F5344CB8AC3E}">
        <p14:creationId xmlns:p14="http://schemas.microsoft.com/office/powerpoint/2010/main" val="1096476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B254-CD7F-D012-5CD8-57E6E731BF85}"/>
              </a:ext>
            </a:extLst>
          </p:cNvPr>
          <p:cNvSpPr>
            <a:spLocks noGrp="1"/>
          </p:cNvSpPr>
          <p:nvPr>
            <p:ph type="title"/>
          </p:nvPr>
        </p:nvSpPr>
        <p:spPr>
          <a:xfrm>
            <a:off x="1440179" y="21660"/>
            <a:ext cx="6263640" cy="572700"/>
          </a:xfrm>
        </p:spPr>
        <p:txBody>
          <a:bodyPr/>
          <a:lstStyle/>
          <a:p>
            <a:r>
              <a:rPr lang="vi-VN" sz="2000" b="1" dirty="0">
                <a:latin typeface="+mn-lt"/>
              </a:rPr>
              <a:t>Khối A (</a:t>
            </a:r>
            <a:r>
              <a:rPr lang="vi-VN" sz="2000" b="1" dirty="0" err="1">
                <a:latin typeface="+mn-lt"/>
              </a:rPr>
              <a:t>tt</a:t>
            </a:r>
            <a:r>
              <a:rPr lang="vi-VN" sz="2000" b="1" dirty="0">
                <a:latin typeface="+mn-lt"/>
              </a:rPr>
              <a:t>)</a:t>
            </a:r>
            <a:br>
              <a:rPr lang="vi-VN" sz="2000" b="1" dirty="0">
                <a:latin typeface="+mn-lt"/>
              </a:rPr>
            </a:br>
            <a:endParaRPr lang="vi-VN" sz="2000" b="1" dirty="0">
              <a:latin typeface="+mn-lt"/>
            </a:endParaRPr>
          </a:p>
        </p:txBody>
      </p:sp>
      <p:pic>
        <p:nvPicPr>
          <p:cNvPr id="5" name="Picture 4" descr="A graph of a number of numbers&#10;&#10;Description automatically generated with medium confidence">
            <a:extLst>
              <a:ext uri="{FF2B5EF4-FFF2-40B4-BE49-F238E27FC236}">
                <a16:creationId xmlns:a16="http://schemas.microsoft.com/office/drawing/2014/main" id="{FC9324AF-9FDC-8AC4-D3B0-D54CE913039A}"/>
              </a:ext>
            </a:extLst>
          </p:cNvPr>
          <p:cNvPicPr>
            <a:picLocks noChangeAspect="1"/>
          </p:cNvPicPr>
          <p:nvPr/>
        </p:nvPicPr>
        <p:blipFill>
          <a:blip r:embed="rId2"/>
          <a:stretch>
            <a:fillRect/>
          </a:stretch>
        </p:blipFill>
        <p:spPr>
          <a:xfrm>
            <a:off x="1368862" y="443160"/>
            <a:ext cx="6406275" cy="4678680"/>
          </a:xfrm>
          <a:prstGeom prst="rect">
            <a:avLst/>
          </a:prstGeom>
        </p:spPr>
      </p:pic>
    </p:spTree>
    <p:extLst>
      <p:ext uri="{BB962C8B-B14F-4D97-AF65-F5344CB8AC3E}">
        <p14:creationId xmlns:p14="http://schemas.microsoft.com/office/powerpoint/2010/main" val="1145487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855A-921B-3B3E-C46E-86F3BD6D2D7D}"/>
              </a:ext>
            </a:extLst>
          </p:cNvPr>
          <p:cNvSpPr>
            <a:spLocks noGrp="1"/>
          </p:cNvSpPr>
          <p:nvPr>
            <p:ph type="title"/>
          </p:nvPr>
        </p:nvSpPr>
        <p:spPr>
          <a:xfrm>
            <a:off x="720000" y="86885"/>
            <a:ext cx="7704000" cy="572700"/>
          </a:xfrm>
        </p:spPr>
        <p:txBody>
          <a:bodyPr/>
          <a:lstStyle/>
          <a:p>
            <a:r>
              <a:rPr lang="vi-VN" sz="2000" b="1" dirty="0">
                <a:latin typeface="+mn-lt"/>
              </a:rPr>
              <a:t>Khối A (</a:t>
            </a:r>
            <a:r>
              <a:rPr lang="vi-VN" sz="2000" b="1" dirty="0" err="1">
                <a:latin typeface="+mn-lt"/>
              </a:rPr>
              <a:t>tt</a:t>
            </a:r>
            <a:r>
              <a:rPr lang="vi-VN" sz="2000" b="1" dirty="0">
                <a:latin typeface="+mn-lt"/>
              </a:rPr>
              <a:t>)</a:t>
            </a:r>
          </a:p>
        </p:txBody>
      </p:sp>
      <p:pic>
        <p:nvPicPr>
          <p:cNvPr id="4" name="Picture 3" descr="A screen shot of a computer program&#10;&#10;Description automatically generated">
            <a:extLst>
              <a:ext uri="{FF2B5EF4-FFF2-40B4-BE49-F238E27FC236}">
                <a16:creationId xmlns:a16="http://schemas.microsoft.com/office/drawing/2014/main" id="{CAF2AE52-7082-0684-4A02-AE72D68144C6}"/>
              </a:ext>
            </a:extLst>
          </p:cNvPr>
          <p:cNvPicPr>
            <a:picLocks noChangeAspect="1"/>
          </p:cNvPicPr>
          <p:nvPr/>
        </p:nvPicPr>
        <p:blipFill>
          <a:blip r:embed="rId2"/>
          <a:stretch>
            <a:fillRect/>
          </a:stretch>
        </p:blipFill>
        <p:spPr>
          <a:xfrm>
            <a:off x="0" y="625750"/>
            <a:ext cx="9144000" cy="4162858"/>
          </a:xfrm>
          <a:prstGeom prst="rect">
            <a:avLst/>
          </a:prstGeom>
        </p:spPr>
      </p:pic>
    </p:spTree>
    <p:extLst>
      <p:ext uri="{BB962C8B-B14F-4D97-AF65-F5344CB8AC3E}">
        <p14:creationId xmlns:p14="http://schemas.microsoft.com/office/powerpoint/2010/main" val="1286063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E7222C-730E-8BD4-B939-11F4D0A32C43}"/>
              </a:ext>
            </a:extLst>
          </p:cNvPr>
          <p:cNvSpPr txBox="1"/>
          <p:nvPr/>
        </p:nvSpPr>
        <p:spPr>
          <a:xfrm>
            <a:off x="2286000" y="0"/>
            <a:ext cx="4572000" cy="400110"/>
          </a:xfrm>
          <a:prstGeom prst="rect">
            <a:avLst/>
          </a:prstGeom>
          <a:noFill/>
        </p:spPr>
        <p:txBody>
          <a:bodyPr wrap="square">
            <a:spAutoFit/>
          </a:bodyPr>
          <a:lstStyle/>
          <a:p>
            <a:pPr algn="ctr"/>
            <a:r>
              <a:rPr lang="vi-VN" sz="2000" b="1" dirty="0"/>
              <a:t>Khối A (</a:t>
            </a:r>
            <a:r>
              <a:rPr lang="vi-VN" sz="2000" b="1" dirty="0" err="1"/>
              <a:t>tt</a:t>
            </a:r>
            <a:r>
              <a:rPr lang="vi-VN" sz="2000" b="1" dirty="0"/>
              <a:t>)</a:t>
            </a:r>
          </a:p>
        </p:txBody>
      </p:sp>
      <p:sp>
        <p:nvSpPr>
          <p:cNvPr id="7" name="TextBox 6">
            <a:extLst>
              <a:ext uri="{FF2B5EF4-FFF2-40B4-BE49-F238E27FC236}">
                <a16:creationId xmlns:a16="http://schemas.microsoft.com/office/drawing/2014/main" id="{8CD908BF-E2DD-7AF7-9983-15C596B65FA5}"/>
              </a:ext>
            </a:extLst>
          </p:cNvPr>
          <p:cNvSpPr txBox="1"/>
          <p:nvPr/>
        </p:nvSpPr>
        <p:spPr>
          <a:xfrm>
            <a:off x="6766560" y="223287"/>
            <a:ext cx="2377440" cy="3930371"/>
          </a:xfrm>
          <a:prstGeom prst="rect">
            <a:avLst/>
          </a:prstGeom>
          <a:noFill/>
        </p:spPr>
        <p:txBody>
          <a:bodyPr wrap="square">
            <a:spAutoFit/>
          </a:bodyPr>
          <a:lstStyle/>
          <a:p>
            <a:pPr algn="just">
              <a:lnSpc>
                <a:spcPct val="150000"/>
              </a:lnSpc>
            </a:pPr>
            <a:r>
              <a:rPr lang="vi-VN" dirty="0"/>
              <a:t>Từ biểu đồ, ta thấy:</a:t>
            </a:r>
          </a:p>
          <a:p>
            <a:pPr algn="just">
              <a:lnSpc>
                <a:spcPct val="150000"/>
              </a:lnSpc>
            </a:pPr>
            <a:r>
              <a:rPr lang="vi-VN" dirty="0"/>
              <a:t>+ Điểm trung bình khối A năm 2024 cao hơn năm 2023. </a:t>
            </a:r>
          </a:p>
          <a:p>
            <a:pPr algn="just">
              <a:lnSpc>
                <a:spcPct val="150000"/>
              </a:lnSpc>
            </a:pPr>
            <a:r>
              <a:rPr lang="vi-VN" dirty="0"/>
              <a:t>+ Số lượng thí sinh từ 23.0 điểm trở lên năm 2024 nhiều hơn hẳn so với năm 2023. Nên có thể suy ra một hệ quả là nếu chỉ tiêu của trường đại học, cao đẳng không tăng thì điểm chuẩn chắc chắn sẽ tăng.</a:t>
            </a:r>
          </a:p>
        </p:txBody>
      </p:sp>
      <p:pic>
        <p:nvPicPr>
          <p:cNvPr id="4" name="Picture 3" descr="A screenshot of a computer&#10;&#10;Description automatically generated">
            <a:extLst>
              <a:ext uri="{FF2B5EF4-FFF2-40B4-BE49-F238E27FC236}">
                <a16:creationId xmlns:a16="http://schemas.microsoft.com/office/drawing/2014/main" id="{CA171AF3-8D4D-A2AA-70A0-DDCABCB0D09C}"/>
              </a:ext>
            </a:extLst>
          </p:cNvPr>
          <p:cNvPicPr>
            <a:picLocks noChangeAspect="1"/>
          </p:cNvPicPr>
          <p:nvPr/>
        </p:nvPicPr>
        <p:blipFill>
          <a:blip r:embed="rId2"/>
          <a:stretch>
            <a:fillRect/>
          </a:stretch>
        </p:blipFill>
        <p:spPr>
          <a:xfrm>
            <a:off x="0" y="400110"/>
            <a:ext cx="6638693" cy="4743390"/>
          </a:xfrm>
          <a:prstGeom prst="rect">
            <a:avLst/>
          </a:prstGeom>
        </p:spPr>
      </p:pic>
    </p:spTree>
    <p:extLst>
      <p:ext uri="{BB962C8B-B14F-4D97-AF65-F5344CB8AC3E}">
        <p14:creationId xmlns:p14="http://schemas.microsoft.com/office/powerpoint/2010/main" val="871698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B3D7CA-6AE0-E79E-80F4-2506F1DB451F}"/>
              </a:ext>
            </a:extLst>
          </p:cNvPr>
          <p:cNvSpPr txBox="1"/>
          <p:nvPr/>
        </p:nvSpPr>
        <p:spPr>
          <a:xfrm>
            <a:off x="2286000" y="-220"/>
            <a:ext cx="4572000" cy="400110"/>
          </a:xfrm>
          <a:prstGeom prst="rect">
            <a:avLst/>
          </a:prstGeom>
          <a:noFill/>
        </p:spPr>
        <p:txBody>
          <a:bodyPr wrap="square">
            <a:spAutoFit/>
          </a:bodyPr>
          <a:lstStyle/>
          <a:p>
            <a:pPr algn="ctr"/>
            <a:r>
              <a:rPr lang="vi-VN" sz="2000" b="1" dirty="0"/>
              <a:t>Khối B</a:t>
            </a:r>
          </a:p>
        </p:txBody>
      </p:sp>
      <p:pic>
        <p:nvPicPr>
          <p:cNvPr id="5" name="Picture 4" descr="A screen shot of a computer program&#10;&#10;Description automatically generated">
            <a:extLst>
              <a:ext uri="{FF2B5EF4-FFF2-40B4-BE49-F238E27FC236}">
                <a16:creationId xmlns:a16="http://schemas.microsoft.com/office/drawing/2014/main" id="{F04D15B8-D11C-0552-DAE6-398CE7FBE1F5}"/>
              </a:ext>
            </a:extLst>
          </p:cNvPr>
          <p:cNvPicPr>
            <a:picLocks noChangeAspect="1"/>
          </p:cNvPicPr>
          <p:nvPr/>
        </p:nvPicPr>
        <p:blipFill>
          <a:blip r:embed="rId2"/>
          <a:stretch>
            <a:fillRect/>
          </a:stretch>
        </p:blipFill>
        <p:spPr>
          <a:xfrm>
            <a:off x="209172" y="399890"/>
            <a:ext cx="8725656" cy="4713350"/>
          </a:xfrm>
          <a:prstGeom prst="rect">
            <a:avLst/>
          </a:prstGeom>
        </p:spPr>
      </p:pic>
    </p:spTree>
    <p:extLst>
      <p:ext uri="{BB962C8B-B14F-4D97-AF65-F5344CB8AC3E}">
        <p14:creationId xmlns:p14="http://schemas.microsoft.com/office/powerpoint/2010/main" val="3161239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7556C4-D469-2AD0-07AE-0646331CE05B}"/>
              </a:ext>
            </a:extLst>
          </p:cNvPr>
          <p:cNvSpPr txBox="1"/>
          <p:nvPr/>
        </p:nvSpPr>
        <p:spPr>
          <a:xfrm>
            <a:off x="2286000" y="0"/>
            <a:ext cx="4572000" cy="400110"/>
          </a:xfrm>
          <a:prstGeom prst="rect">
            <a:avLst/>
          </a:prstGeom>
          <a:noFill/>
        </p:spPr>
        <p:txBody>
          <a:bodyPr wrap="square">
            <a:spAutoFit/>
          </a:bodyPr>
          <a:lstStyle/>
          <a:p>
            <a:pPr algn="ctr"/>
            <a:r>
              <a:rPr lang="vi-VN" sz="2000" b="1" dirty="0"/>
              <a:t>Khối B (</a:t>
            </a:r>
            <a:r>
              <a:rPr lang="vi-VN" sz="2000" b="1" dirty="0" err="1"/>
              <a:t>tt</a:t>
            </a:r>
            <a:r>
              <a:rPr lang="vi-VN" sz="2000" b="1" dirty="0"/>
              <a:t>)</a:t>
            </a:r>
          </a:p>
        </p:txBody>
      </p:sp>
      <p:pic>
        <p:nvPicPr>
          <p:cNvPr id="5" name="Picture 4" descr="A screenshot of a graph&#10;&#10;Description automatically generated">
            <a:extLst>
              <a:ext uri="{FF2B5EF4-FFF2-40B4-BE49-F238E27FC236}">
                <a16:creationId xmlns:a16="http://schemas.microsoft.com/office/drawing/2014/main" id="{8EE174F2-F335-D61E-0ED5-B7589F81C6A6}"/>
              </a:ext>
            </a:extLst>
          </p:cNvPr>
          <p:cNvPicPr>
            <a:picLocks noChangeAspect="1"/>
          </p:cNvPicPr>
          <p:nvPr/>
        </p:nvPicPr>
        <p:blipFill>
          <a:blip r:embed="rId2"/>
          <a:stretch>
            <a:fillRect/>
          </a:stretch>
        </p:blipFill>
        <p:spPr>
          <a:xfrm>
            <a:off x="1249680" y="400110"/>
            <a:ext cx="6644640" cy="4743390"/>
          </a:xfrm>
          <a:prstGeom prst="rect">
            <a:avLst/>
          </a:prstGeom>
        </p:spPr>
      </p:pic>
    </p:spTree>
    <p:extLst>
      <p:ext uri="{BB962C8B-B14F-4D97-AF65-F5344CB8AC3E}">
        <p14:creationId xmlns:p14="http://schemas.microsoft.com/office/powerpoint/2010/main" val="19961051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375F04-4B1F-C815-5C8F-3D3A20B17082}"/>
              </a:ext>
            </a:extLst>
          </p:cNvPr>
          <p:cNvSpPr txBox="1"/>
          <p:nvPr/>
        </p:nvSpPr>
        <p:spPr>
          <a:xfrm>
            <a:off x="2286000" y="184755"/>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000000"/>
                </a:solidFill>
                <a:effectLst/>
                <a:uLnTx/>
                <a:uFillTx/>
                <a:latin typeface="Arial"/>
                <a:cs typeface="Arial"/>
                <a:sym typeface="Arial"/>
              </a:rPr>
              <a:t>Khối B (</a:t>
            </a:r>
            <a:r>
              <a:rPr kumimoji="0" lang="vi-VN" sz="2000" b="1" i="0" u="none" strike="noStrike" kern="0" cap="none" spc="0" normalizeH="0" baseline="0" noProof="0" dirty="0" err="1">
                <a:ln>
                  <a:noFill/>
                </a:ln>
                <a:solidFill>
                  <a:srgbClr val="000000"/>
                </a:solidFill>
                <a:effectLst/>
                <a:uLnTx/>
                <a:uFillTx/>
                <a:latin typeface="Arial"/>
                <a:cs typeface="Arial"/>
                <a:sym typeface="Arial"/>
              </a:rPr>
              <a:t>tt</a:t>
            </a:r>
            <a:r>
              <a:rPr kumimoji="0" lang="vi-VN" sz="2000" b="1" i="0" u="none" strike="noStrike" kern="0" cap="none" spc="0" normalizeH="0" baseline="0" noProof="0" dirty="0">
                <a:ln>
                  <a:noFill/>
                </a:ln>
                <a:solidFill>
                  <a:srgbClr val="000000"/>
                </a:solidFill>
                <a:effectLst/>
                <a:uLnTx/>
                <a:uFillTx/>
                <a:latin typeface="Arial"/>
                <a:cs typeface="Arial"/>
                <a:sym typeface="Arial"/>
              </a:rPr>
              <a:t>)</a:t>
            </a:r>
          </a:p>
        </p:txBody>
      </p:sp>
      <p:pic>
        <p:nvPicPr>
          <p:cNvPr id="5" name="Picture 4" descr="A screen shot of a computer code&#10;&#10;Description automatically generated">
            <a:extLst>
              <a:ext uri="{FF2B5EF4-FFF2-40B4-BE49-F238E27FC236}">
                <a16:creationId xmlns:a16="http://schemas.microsoft.com/office/drawing/2014/main" id="{E16FBC10-A280-0948-E9EB-7BC81127A555}"/>
              </a:ext>
            </a:extLst>
          </p:cNvPr>
          <p:cNvPicPr>
            <a:picLocks noChangeAspect="1"/>
          </p:cNvPicPr>
          <p:nvPr/>
        </p:nvPicPr>
        <p:blipFill>
          <a:blip r:embed="rId2"/>
          <a:stretch>
            <a:fillRect/>
          </a:stretch>
        </p:blipFill>
        <p:spPr>
          <a:xfrm>
            <a:off x="0" y="691237"/>
            <a:ext cx="9144000" cy="4126786"/>
          </a:xfrm>
          <a:prstGeom prst="rect">
            <a:avLst/>
          </a:prstGeom>
        </p:spPr>
      </p:pic>
    </p:spTree>
    <p:extLst>
      <p:ext uri="{BB962C8B-B14F-4D97-AF65-F5344CB8AC3E}">
        <p14:creationId xmlns:p14="http://schemas.microsoft.com/office/powerpoint/2010/main" val="1216813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D801B4-3AF4-99FC-98C9-AE06858DDCE3}"/>
              </a:ext>
            </a:extLst>
          </p:cNvPr>
          <p:cNvSpPr txBox="1"/>
          <p:nvPr/>
        </p:nvSpPr>
        <p:spPr>
          <a:xfrm>
            <a:off x="2286000" y="1875"/>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000000"/>
                </a:solidFill>
                <a:effectLst/>
                <a:uLnTx/>
                <a:uFillTx/>
                <a:latin typeface="Arial"/>
                <a:cs typeface="Arial"/>
                <a:sym typeface="Arial"/>
              </a:rPr>
              <a:t>Khối B (</a:t>
            </a:r>
            <a:r>
              <a:rPr kumimoji="0" lang="vi-VN" sz="2000" b="1" i="0" u="none" strike="noStrike" kern="0" cap="none" spc="0" normalizeH="0" baseline="0" noProof="0" dirty="0" err="1">
                <a:ln>
                  <a:noFill/>
                </a:ln>
                <a:solidFill>
                  <a:srgbClr val="000000"/>
                </a:solidFill>
                <a:effectLst/>
                <a:uLnTx/>
                <a:uFillTx/>
                <a:latin typeface="Arial"/>
                <a:cs typeface="Arial"/>
                <a:sym typeface="Arial"/>
              </a:rPr>
              <a:t>tt</a:t>
            </a:r>
            <a:r>
              <a:rPr kumimoji="0" lang="vi-VN" sz="2000" b="1" i="0" u="none" strike="noStrike" kern="0" cap="none" spc="0" normalizeH="0" baseline="0" noProof="0" dirty="0">
                <a:ln>
                  <a:noFill/>
                </a:ln>
                <a:solidFill>
                  <a:srgbClr val="000000"/>
                </a:solidFill>
                <a:effectLst/>
                <a:uLnTx/>
                <a:uFillTx/>
                <a:latin typeface="Arial"/>
                <a:cs typeface="Arial"/>
                <a:sym typeface="Arial"/>
              </a:rPr>
              <a:t>)</a:t>
            </a:r>
          </a:p>
        </p:txBody>
      </p:sp>
      <p:pic>
        <p:nvPicPr>
          <p:cNvPr id="5" name="Picture 4" descr="A screenshot of a computer screen&#10;&#10;Description automatically generated">
            <a:extLst>
              <a:ext uri="{FF2B5EF4-FFF2-40B4-BE49-F238E27FC236}">
                <a16:creationId xmlns:a16="http://schemas.microsoft.com/office/drawing/2014/main" id="{2DAF754C-2791-2989-8D63-9638A947AFE3}"/>
              </a:ext>
            </a:extLst>
          </p:cNvPr>
          <p:cNvPicPr>
            <a:picLocks noChangeAspect="1"/>
          </p:cNvPicPr>
          <p:nvPr/>
        </p:nvPicPr>
        <p:blipFill>
          <a:blip r:embed="rId2"/>
          <a:stretch>
            <a:fillRect/>
          </a:stretch>
        </p:blipFill>
        <p:spPr>
          <a:xfrm>
            <a:off x="0" y="401985"/>
            <a:ext cx="6713220" cy="4741515"/>
          </a:xfrm>
          <a:prstGeom prst="rect">
            <a:avLst/>
          </a:prstGeom>
        </p:spPr>
      </p:pic>
      <p:sp>
        <p:nvSpPr>
          <p:cNvPr id="7" name="TextBox 6">
            <a:extLst>
              <a:ext uri="{FF2B5EF4-FFF2-40B4-BE49-F238E27FC236}">
                <a16:creationId xmlns:a16="http://schemas.microsoft.com/office/drawing/2014/main" id="{0991CCA4-F684-1C7D-1702-9A58EF00F251}"/>
              </a:ext>
            </a:extLst>
          </p:cNvPr>
          <p:cNvSpPr txBox="1"/>
          <p:nvPr/>
        </p:nvSpPr>
        <p:spPr>
          <a:xfrm>
            <a:off x="6858000" y="332419"/>
            <a:ext cx="2270760" cy="4478662"/>
          </a:xfrm>
          <a:prstGeom prst="rect">
            <a:avLst/>
          </a:prstGeom>
          <a:noFill/>
        </p:spPr>
        <p:txBody>
          <a:bodyPr wrap="square">
            <a:spAutoFit/>
          </a:bodyPr>
          <a:lstStyle/>
          <a:p>
            <a:pPr algn="just">
              <a:lnSpc>
                <a:spcPct val="150000"/>
              </a:lnSpc>
            </a:pPr>
            <a:r>
              <a:rPr lang="vi-VN" sz="1600" dirty="0"/>
              <a:t>Từ biểu đồ, ta thấy điểm trung bình khối B năm 2024 thấp hơn năm 2023 và ở các mức điểm từ 23.0 trở lên thì số lượng thí sinh đạt được cũng tăng hơn nhưng không đáng kể nên điểm chuẩn khối B năm 2024 sẽ tương đương 2023.</a:t>
            </a:r>
          </a:p>
        </p:txBody>
      </p:sp>
    </p:spTree>
    <p:extLst>
      <p:ext uri="{BB962C8B-B14F-4D97-AF65-F5344CB8AC3E}">
        <p14:creationId xmlns:p14="http://schemas.microsoft.com/office/powerpoint/2010/main" val="3933954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1104899" y="160020"/>
            <a:ext cx="5356859" cy="739920"/>
          </a:xfrm>
          <a:prstGeom prst="rect">
            <a:avLst/>
          </a:prstGeom>
        </p:spPr>
        <p:txBody>
          <a:bodyPr spcFirstLastPara="1" wrap="square" lIns="91425" tIns="91425" rIns="91425" bIns="91425" anchor="ctr" anchorCtr="0">
            <a:noAutofit/>
          </a:bodyPr>
          <a:lstStyle/>
          <a:p>
            <a:pPr lvl="0" algn="ct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2.1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Tải</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Tập</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Arial"/>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Arial"/>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Arial"/>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t>) </a:t>
            </a:r>
            <a:br>
              <a:rPr kumimoji="0" lang="vi-VN" sz="2800" b="1" i="0" u="none" strike="noStrike" kern="100" cap="none" spc="0" normalizeH="0" baseline="0" noProof="0" dirty="0">
                <a:ln>
                  <a:noFill/>
                </a:ln>
                <a:solidFill>
                  <a:srgbClr val="0E2841"/>
                </a:solidFill>
                <a:effectLst/>
                <a:uLnTx/>
                <a:uFillTx/>
                <a:latin typeface="Arial" panose="020B0604020202020204" pitchFamily="34" charset="0"/>
                <a:ea typeface="Aptos" panose="020B0004020202020204" pitchFamily="34" charset="0"/>
                <a:cs typeface="Times New Roman" panose="02020603050405020304" pitchFamily="18" charset="0"/>
                <a:sym typeface="Raleway"/>
              </a:rPr>
            </a:br>
            <a:endParaRPr dirty="0"/>
          </a:p>
        </p:txBody>
      </p:sp>
      <p:pic>
        <p:nvPicPr>
          <p:cNvPr id="4" name="Picture 3" descr="A screenshot of a computer screen&#10;&#10;Description automatically generated">
            <a:extLst>
              <a:ext uri="{FF2B5EF4-FFF2-40B4-BE49-F238E27FC236}">
                <a16:creationId xmlns:a16="http://schemas.microsoft.com/office/drawing/2014/main" id="{B56151BC-475B-8BE1-78ED-CEED679EEF18}"/>
              </a:ext>
            </a:extLst>
          </p:cNvPr>
          <p:cNvPicPr>
            <a:picLocks noChangeAspect="1"/>
          </p:cNvPicPr>
          <p:nvPr/>
        </p:nvPicPr>
        <p:blipFill>
          <a:blip r:embed="rId3"/>
          <a:stretch>
            <a:fillRect/>
          </a:stretch>
        </p:blipFill>
        <p:spPr>
          <a:xfrm>
            <a:off x="2712722" y="529980"/>
            <a:ext cx="4358640" cy="45948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fade">
                                      <p:cBhvr>
                                        <p:cTn id="7" dur="500"/>
                                        <p:tgtEl>
                                          <p:spTgt spid="9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F3B6-FF9C-9C85-84A0-C97455C87442}"/>
              </a:ext>
            </a:extLst>
          </p:cNvPr>
          <p:cNvSpPr>
            <a:spLocks noGrp="1"/>
          </p:cNvSpPr>
          <p:nvPr>
            <p:ph type="title"/>
          </p:nvPr>
        </p:nvSpPr>
        <p:spPr>
          <a:xfrm>
            <a:off x="720000" y="0"/>
            <a:ext cx="7704000" cy="572700"/>
          </a:xfrm>
        </p:spPr>
        <p:txBody>
          <a:bodyPr/>
          <a:lstStyle/>
          <a:p>
            <a:r>
              <a:rPr lang="vi-VN" sz="2000" b="1" dirty="0">
                <a:latin typeface="+mn-lt"/>
              </a:rPr>
              <a:t>Khối A1</a:t>
            </a:r>
          </a:p>
        </p:txBody>
      </p:sp>
      <p:pic>
        <p:nvPicPr>
          <p:cNvPr id="5" name="Picture 4" descr="A screen shot of a computer program&#10;&#10;Description automatically generated">
            <a:extLst>
              <a:ext uri="{FF2B5EF4-FFF2-40B4-BE49-F238E27FC236}">
                <a16:creationId xmlns:a16="http://schemas.microsoft.com/office/drawing/2014/main" id="{A1C45408-D7DF-832F-A39E-4E94E87EC395}"/>
              </a:ext>
            </a:extLst>
          </p:cNvPr>
          <p:cNvPicPr>
            <a:picLocks noChangeAspect="1"/>
          </p:cNvPicPr>
          <p:nvPr/>
        </p:nvPicPr>
        <p:blipFill>
          <a:blip r:embed="rId2"/>
          <a:stretch>
            <a:fillRect/>
          </a:stretch>
        </p:blipFill>
        <p:spPr>
          <a:xfrm>
            <a:off x="258706" y="388621"/>
            <a:ext cx="8626588" cy="4693920"/>
          </a:xfrm>
          <a:prstGeom prst="rect">
            <a:avLst/>
          </a:prstGeom>
        </p:spPr>
      </p:pic>
    </p:spTree>
    <p:extLst>
      <p:ext uri="{BB962C8B-B14F-4D97-AF65-F5344CB8AC3E}">
        <p14:creationId xmlns:p14="http://schemas.microsoft.com/office/powerpoint/2010/main" val="2199364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BD3A6A-09A8-2C3F-579D-4C098F682C67}"/>
              </a:ext>
            </a:extLst>
          </p:cNvPr>
          <p:cNvSpPr txBox="1"/>
          <p:nvPr/>
        </p:nvSpPr>
        <p:spPr>
          <a:xfrm>
            <a:off x="2362200" y="55215"/>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A1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screenshot of a graph&#10;&#10;Description automatically generated">
            <a:extLst>
              <a:ext uri="{FF2B5EF4-FFF2-40B4-BE49-F238E27FC236}">
                <a16:creationId xmlns:a16="http://schemas.microsoft.com/office/drawing/2014/main" id="{FA3525AC-9CF4-2ED8-8CFE-A51987D17654}"/>
              </a:ext>
            </a:extLst>
          </p:cNvPr>
          <p:cNvPicPr>
            <a:picLocks noChangeAspect="1"/>
          </p:cNvPicPr>
          <p:nvPr/>
        </p:nvPicPr>
        <p:blipFill>
          <a:blip r:embed="rId2"/>
          <a:stretch>
            <a:fillRect/>
          </a:stretch>
        </p:blipFill>
        <p:spPr>
          <a:xfrm>
            <a:off x="1365027" y="455325"/>
            <a:ext cx="6413945" cy="4688175"/>
          </a:xfrm>
          <a:prstGeom prst="rect">
            <a:avLst/>
          </a:prstGeom>
        </p:spPr>
      </p:pic>
    </p:spTree>
    <p:extLst>
      <p:ext uri="{BB962C8B-B14F-4D97-AF65-F5344CB8AC3E}">
        <p14:creationId xmlns:p14="http://schemas.microsoft.com/office/powerpoint/2010/main" val="27338568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6C4D9A-6706-BBFD-77C3-51608C41A310}"/>
              </a:ext>
            </a:extLst>
          </p:cNvPr>
          <p:cNvSpPr txBox="1"/>
          <p:nvPr/>
        </p:nvSpPr>
        <p:spPr>
          <a:xfrm>
            <a:off x="2407920" y="163380"/>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A1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kumimoji="0" lang="vi-V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descr="A screen shot of a computer program&#10;&#10;Description automatically generated">
            <a:extLst>
              <a:ext uri="{FF2B5EF4-FFF2-40B4-BE49-F238E27FC236}">
                <a16:creationId xmlns:a16="http://schemas.microsoft.com/office/drawing/2014/main" id="{211D33AB-CE91-798F-C0C3-48319C49DC93}"/>
              </a:ext>
            </a:extLst>
          </p:cNvPr>
          <p:cNvPicPr>
            <a:picLocks noChangeAspect="1"/>
          </p:cNvPicPr>
          <p:nvPr/>
        </p:nvPicPr>
        <p:blipFill>
          <a:blip r:embed="rId2"/>
          <a:stretch>
            <a:fillRect/>
          </a:stretch>
        </p:blipFill>
        <p:spPr>
          <a:xfrm>
            <a:off x="0" y="622514"/>
            <a:ext cx="9144000" cy="4157551"/>
          </a:xfrm>
          <a:prstGeom prst="rect">
            <a:avLst/>
          </a:prstGeom>
        </p:spPr>
      </p:pic>
    </p:spTree>
    <p:extLst>
      <p:ext uri="{BB962C8B-B14F-4D97-AF65-F5344CB8AC3E}">
        <p14:creationId xmlns:p14="http://schemas.microsoft.com/office/powerpoint/2010/main" val="2938701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30F591-DAAE-EA02-0516-0DE7164E02AA}"/>
              </a:ext>
            </a:extLst>
          </p:cNvPr>
          <p:cNvSpPr txBox="1"/>
          <p:nvPr/>
        </p:nvSpPr>
        <p:spPr>
          <a:xfrm>
            <a:off x="2286000" y="0"/>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A1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kumimoji="0" lang="vi-V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descr="A screenshot of a computer screen&#10;&#10;Description automatically generated">
            <a:extLst>
              <a:ext uri="{FF2B5EF4-FFF2-40B4-BE49-F238E27FC236}">
                <a16:creationId xmlns:a16="http://schemas.microsoft.com/office/drawing/2014/main" id="{E7F13C7D-523F-5CF8-5FE3-53F8DE118D96}"/>
              </a:ext>
            </a:extLst>
          </p:cNvPr>
          <p:cNvPicPr>
            <a:picLocks noChangeAspect="1"/>
          </p:cNvPicPr>
          <p:nvPr/>
        </p:nvPicPr>
        <p:blipFill>
          <a:blip r:embed="rId2"/>
          <a:stretch>
            <a:fillRect/>
          </a:stretch>
        </p:blipFill>
        <p:spPr>
          <a:xfrm>
            <a:off x="1" y="400110"/>
            <a:ext cx="6522719" cy="4743389"/>
          </a:xfrm>
          <a:prstGeom prst="rect">
            <a:avLst/>
          </a:prstGeom>
        </p:spPr>
      </p:pic>
      <p:sp>
        <p:nvSpPr>
          <p:cNvPr id="7" name="TextBox 6">
            <a:extLst>
              <a:ext uri="{FF2B5EF4-FFF2-40B4-BE49-F238E27FC236}">
                <a16:creationId xmlns:a16="http://schemas.microsoft.com/office/drawing/2014/main" id="{57687660-274B-E852-2ACF-5FB2B5BFC67B}"/>
              </a:ext>
            </a:extLst>
          </p:cNvPr>
          <p:cNvSpPr txBox="1"/>
          <p:nvPr/>
        </p:nvSpPr>
        <p:spPr>
          <a:xfrm>
            <a:off x="6522720" y="400110"/>
            <a:ext cx="2529840" cy="2262671"/>
          </a:xfrm>
          <a:prstGeom prst="rect">
            <a:avLst/>
          </a:prstGeom>
          <a:noFill/>
        </p:spPr>
        <p:txBody>
          <a:bodyPr wrap="square">
            <a:spAutoFit/>
          </a:bodyPr>
          <a:lstStyle/>
          <a:p>
            <a:pPr algn="just">
              <a:lnSpc>
                <a:spcPct val="150000"/>
              </a:lnSpc>
            </a:pPr>
            <a:r>
              <a:rPr lang="vi-VN" sz="1600" dirty="0"/>
              <a:t>Điểm trung bình khối A1 năm 2024 so với năm 2023 có tăng nhẹ khoảng 0.2. Chênh lệch rõ nhất ở các mức từ 22.5 – 25.0 điểm.</a:t>
            </a:r>
          </a:p>
        </p:txBody>
      </p:sp>
    </p:spTree>
    <p:extLst>
      <p:ext uri="{BB962C8B-B14F-4D97-AF65-F5344CB8AC3E}">
        <p14:creationId xmlns:p14="http://schemas.microsoft.com/office/powerpoint/2010/main" val="1494318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EE9D-6048-A6E8-7BE9-2803B781F670}"/>
              </a:ext>
            </a:extLst>
          </p:cNvPr>
          <p:cNvSpPr>
            <a:spLocks noGrp="1"/>
          </p:cNvSpPr>
          <p:nvPr>
            <p:ph type="title"/>
          </p:nvPr>
        </p:nvSpPr>
        <p:spPr>
          <a:xfrm>
            <a:off x="719999" y="0"/>
            <a:ext cx="7704000" cy="572700"/>
          </a:xfrm>
        </p:spPr>
        <p:txBody>
          <a:bodyPr/>
          <a:lstStyle/>
          <a:p>
            <a:r>
              <a:rPr lang="vi-VN" sz="2000" b="1" dirty="0">
                <a:latin typeface="+mn-lt"/>
              </a:rPr>
              <a:t>Khối C</a:t>
            </a:r>
          </a:p>
        </p:txBody>
      </p:sp>
      <p:pic>
        <p:nvPicPr>
          <p:cNvPr id="5" name="Picture 4" descr="A screen shot of a computer program&#10;&#10;Description automatically generated">
            <a:extLst>
              <a:ext uri="{FF2B5EF4-FFF2-40B4-BE49-F238E27FC236}">
                <a16:creationId xmlns:a16="http://schemas.microsoft.com/office/drawing/2014/main" id="{E761C35C-C51A-9D42-5DEC-BC785BCE0164}"/>
              </a:ext>
            </a:extLst>
          </p:cNvPr>
          <p:cNvPicPr>
            <a:picLocks noChangeAspect="1"/>
          </p:cNvPicPr>
          <p:nvPr/>
        </p:nvPicPr>
        <p:blipFill>
          <a:blip r:embed="rId2"/>
          <a:stretch>
            <a:fillRect/>
          </a:stretch>
        </p:blipFill>
        <p:spPr>
          <a:xfrm>
            <a:off x="151912" y="423655"/>
            <a:ext cx="8840173" cy="4572000"/>
          </a:xfrm>
          <a:prstGeom prst="rect">
            <a:avLst/>
          </a:prstGeom>
        </p:spPr>
      </p:pic>
    </p:spTree>
    <p:extLst>
      <p:ext uri="{BB962C8B-B14F-4D97-AF65-F5344CB8AC3E}">
        <p14:creationId xmlns:p14="http://schemas.microsoft.com/office/powerpoint/2010/main" val="2849733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8E48-EEC1-3F5A-1811-5D6DE364E0D5}"/>
              </a:ext>
            </a:extLst>
          </p:cNvPr>
          <p:cNvSpPr>
            <a:spLocks noGrp="1"/>
          </p:cNvSpPr>
          <p:nvPr>
            <p:ph type="title"/>
          </p:nvPr>
        </p:nvSpPr>
        <p:spPr>
          <a:xfrm>
            <a:off x="719999" y="0"/>
            <a:ext cx="7704000" cy="572700"/>
          </a:xfrm>
        </p:spPr>
        <p:txBody>
          <a:bodyPr/>
          <a:lstStyle/>
          <a:p>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C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screenshot of a graph&#10;&#10;Description automatically generated">
            <a:extLst>
              <a:ext uri="{FF2B5EF4-FFF2-40B4-BE49-F238E27FC236}">
                <a16:creationId xmlns:a16="http://schemas.microsoft.com/office/drawing/2014/main" id="{A3BAF6FA-E5A1-A8AB-92D1-33D6E7135FE4}"/>
              </a:ext>
            </a:extLst>
          </p:cNvPr>
          <p:cNvPicPr>
            <a:picLocks noChangeAspect="1"/>
          </p:cNvPicPr>
          <p:nvPr/>
        </p:nvPicPr>
        <p:blipFill>
          <a:blip r:embed="rId2"/>
          <a:stretch>
            <a:fillRect/>
          </a:stretch>
        </p:blipFill>
        <p:spPr>
          <a:xfrm>
            <a:off x="1365661" y="423747"/>
            <a:ext cx="6412675" cy="4719754"/>
          </a:xfrm>
          <a:prstGeom prst="rect">
            <a:avLst/>
          </a:prstGeom>
        </p:spPr>
      </p:pic>
    </p:spTree>
    <p:extLst>
      <p:ext uri="{BB962C8B-B14F-4D97-AF65-F5344CB8AC3E}">
        <p14:creationId xmlns:p14="http://schemas.microsoft.com/office/powerpoint/2010/main" val="1180832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4F77E8-D7A0-BD65-5C65-43E7DD1A0574}"/>
              </a:ext>
            </a:extLst>
          </p:cNvPr>
          <p:cNvSpPr txBox="1"/>
          <p:nvPr/>
        </p:nvSpPr>
        <p:spPr>
          <a:xfrm>
            <a:off x="2141220" y="123795"/>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C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screen shot of a computer code&#10;&#10;Description automatically generated">
            <a:extLst>
              <a:ext uri="{FF2B5EF4-FFF2-40B4-BE49-F238E27FC236}">
                <a16:creationId xmlns:a16="http://schemas.microsoft.com/office/drawing/2014/main" id="{800A6667-6B4A-9A89-A2FD-C25DFF48E7E5}"/>
              </a:ext>
            </a:extLst>
          </p:cNvPr>
          <p:cNvPicPr>
            <a:picLocks noChangeAspect="1"/>
          </p:cNvPicPr>
          <p:nvPr/>
        </p:nvPicPr>
        <p:blipFill>
          <a:blip r:embed="rId2"/>
          <a:stretch>
            <a:fillRect/>
          </a:stretch>
        </p:blipFill>
        <p:spPr>
          <a:xfrm>
            <a:off x="0" y="617609"/>
            <a:ext cx="9144000" cy="4136881"/>
          </a:xfrm>
          <a:prstGeom prst="rect">
            <a:avLst/>
          </a:prstGeom>
        </p:spPr>
      </p:pic>
    </p:spTree>
    <p:extLst>
      <p:ext uri="{BB962C8B-B14F-4D97-AF65-F5344CB8AC3E}">
        <p14:creationId xmlns:p14="http://schemas.microsoft.com/office/powerpoint/2010/main" val="645565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006D65-4F46-C745-04BE-2800D070526D}"/>
              </a:ext>
            </a:extLst>
          </p:cNvPr>
          <p:cNvSpPr txBox="1"/>
          <p:nvPr/>
        </p:nvSpPr>
        <p:spPr>
          <a:xfrm>
            <a:off x="2286000" y="0"/>
            <a:ext cx="457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C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kumimoji="0" lang="vi-V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descr="A screenshot of a computer&#10;&#10;Description automatically generated">
            <a:extLst>
              <a:ext uri="{FF2B5EF4-FFF2-40B4-BE49-F238E27FC236}">
                <a16:creationId xmlns:a16="http://schemas.microsoft.com/office/drawing/2014/main" id="{FF050F4A-7D06-9810-DBBA-E65FF83C0DDF}"/>
              </a:ext>
            </a:extLst>
          </p:cNvPr>
          <p:cNvPicPr>
            <a:picLocks noChangeAspect="1"/>
          </p:cNvPicPr>
          <p:nvPr/>
        </p:nvPicPr>
        <p:blipFill>
          <a:blip r:embed="rId2"/>
          <a:stretch>
            <a:fillRect/>
          </a:stretch>
        </p:blipFill>
        <p:spPr>
          <a:xfrm>
            <a:off x="-1" y="400110"/>
            <a:ext cx="7147561" cy="4743389"/>
          </a:xfrm>
          <a:prstGeom prst="rect">
            <a:avLst/>
          </a:prstGeom>
        </p:spPr>
      </p:pic>
      <p:sp>
        <p:nvSpPr>
          <p:cNvPr id="7" name="TextBox 6">
            <a:extLst>
              <a:ext uri="{FF2B5EF4-FFF2-40B4-BE49-F238E27FC236}">
                <a16:creationId xmlns:a16="http://schemas.microsoft.com/office/drawing/2014/main" id="{B67CD1C6-CCC9-B6D5-4387-A4FA9DCF101C}"/>
              </a:ext>
            </a:extLst>
          </p:cNvPr>
          <p:cNvSpPr txBox="1"/>
          <p:nvPr/>
        </p:nvSpPr>
        <p:spPr>
          <a:xfrm>
            <a:off x="7147560" y="330048"/>
            <a:ext cx="1935480" cy="2262671"/>
          </a:xfrm>
          <a:prstGeom prst="rect">
            <a:avLst/>
          </a:prstGeom>
          <a:noFill/>
        </p:spPr>
        <p:txBody>
          <a:bodyPr wrap="square">
            <a:spAutoFit/>
          </a:bodyPr>
          <a:lstStyle/>
          <a:p>
            <a:pPr algn="just">
              <a:lnSpc>
                <a:spcPct val="150000"/>
              </a:lnSpc>
            </a:pPr>
            <a:r>
              <a:rPr lang="vi-VN" sz="1600" dirty="0"/>
              <a:t>Điểm trung bình khối C năm 2024 tăng khoảng 2.0 điểm so với năm 2023, chênh lệch rất lớn.</a:t>
            </a:r>
          </a:p>
        </p:txBody>
      </p:sp>
    </p:spTree>
    <p:extLst>
      <p:ext uri="{BB962C8B-B14F-4D97-AF65-F5344CB8AC3E}">
        <p14:creationId xmlns:p14="http://schemas.microsoft.com/office/powerpoint/2010/main" val="667903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0D45-4AFD-E945-5B23-DC865E81AD97}"/>
              </a:ext>
            </a:extLst>
          </p:cNvPr>
          <p:cNvSpPr>
            <a:spLocks noGrp="1"/>
          </p:cNvSpPr>
          <p:nvPr>
            <p:ph type="title"/>
          </p:nvPr>
        </p:nvSpPr>
        <p:spPr>
          <a:xfrm>
            <a:off x="720000" y="0"/>
            <a:ext cx="7704000" cy="572700"/>
          </a:xfrm>
        </p:spPr>
        <p:txBody>
          <a:bodyPr/>
          <a:lstStyle/>
          <a:p>
            <a:r>
              <a:rPr lang="vi-VN" sz="1600" b="1" dirty="0">
                <a:latin typeface="+mn-lt"/>
              </a:rPr>
              <a:t>Khối D</a:t>
            </a:r>
          </a:p>
        </p:txBody>
      </p:sp>
      <p:pic>
        <p:nvPicPr>
          <p:cNvPr id="5" name="Picture 4" descr="A screen shot of a computer program&#10;&#10;Description automatically generated">
            <a:extLst>
              <a:ext uri="{FF2B5EF4-FFF2-40B4-BE49-F238E27FC236}">
                <a16:creationId xmlns:a16="http://schemas.microsoft.com/office/drawing/2014/main" id="{C4C16236-51B0-A74C-CB44-A673D0D3AD90}"/>
              </a:ext>
            </a:extLst>
          </p:cNvPr>
          <p:cNvPicPr>
            <a:picLocks noChangeAspect="1"/>
          </p:cNvPicPr>
          <p:nvPr/>
        </p:nvPicPr>
        <p:blipFill>
          <a:blip r:embed="rId2"/>
          <a:stretch>
            <a:fillRect/>
          </a:stretch>
        </p:blipFill>
        <p:spPr>
          <a:xfrm>
            <a:off x="277758" y="388620"/>
            <a:ext cx="8588484" cy="4610318"/>
          </a:xfrm>
          <a:prstGeom prst="rect">
            <a:avLst/>
          </a:prstGeom>
        </p:spPr>
      </p:pic>
    </p:spTree>
    <p:extLst>
      <p:ext uri="{BB962C8B-B14F-4D97-AF65-F5344CB8AC3E}">
        <p14:creationId xmlns:p14="http://schemas.microsoft.com/office/powerpoint/2010/main" val="41642144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23DE-A5DE-FC83-A607-E4824E86A9DA}"/>
              </a:ext>
            </a:extLst>
          </p:cNvPr>
          <p:cNvSpPr>
            <a:spLocks noGrp="1"/>
          </p:cNvSpPr>
          <p:nvPr>
            <p:ph type="title"/>
          </p:nvPr>
        </p:nvSpPr>
        <p:spPr>
          <a:xfrm>
            <a:off x="720000" y="0"/>
            <a:ext cx="7704000" cy="572700"/>
          </a:xfrm>
        </p:spPr>
        <p:txBody>
          <a:bodyPr/>
          <a:lstStyle/>
          <a:p>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D (</a:t>
            </a:r>
            <a:r>
              <a:rPr kumimoji="0" lang="vi-VN" sz="16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graph of a number of years&#10;&#10;Description automatically generated with medium confidence">
            <a:extLst>
              <a:ext uri="{FF2B5EF4-FFF2-40B4-BE49-F238E27FC236}">
                <a16:creationId xmlns:a16="http://schemas.microsoft.com/office/drawing/2014/main" id="{4DE80261-B5F6-C73D-198F-B9A6FFB2C725}"/>
              </a:ext>
            </a:extLst>
          </p:cNvPr>
          <p:cNvPicPr>
            <a:picLocks noChangeAspect="1"/>
          </p:cNvPicPr>
          <p:nvPr/>
        </p:nvPicPr>
        <p:blipFill>
          <a:blip r:embed="rId2"/>
          <a:stretch>
            <a:fillRect/>
          </a:stretch>
        </p:blipFill>
        <p:spPr>
          <a:xfrm>
            <a:off x="1365027" y="356839"/>
            <a:ext cx="6413945" cy="4786661"/>
          </a:xfrm>
          <a:prstGeom prst="rect">
            <a:avLst/>
          </a:prstGeom>
        </p:spPr>
      </p:pic>
    </p:spTree>
    <p:extLst>
      <p:ext uri="{BB962C8B-B14F-4D97-AF65-F5344CB8AC3E}">
        <p14:creationId xmlns:p14="http://schemas.microsoft.com/office/powerpoint/2010/main" val="3573726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620940" y="-92640"/>
            <a:ext cx="7704000" cy="572700"/>
          </a:xfrm>
          <a:prstGeom prst="rect">
            <a:avLst/>
          </a:prstGeom>
        </p:spPr>
        <p:txBody>
          <a:bodyPr spcFirstLastPara="1" wrap="square" lIns="91425" tIns="91425" rIns="91425" bIns="91425" anchor="t" anchorCtr="0">
            <a:noAutofit/>
          </a:bodyPr>
          <a:lstStyle/>
          <a:p>
            <a:pPr marL="457200" marR="0" lvl="1" algn="ctr">
              <a:lnSpc>
                <a:spcPct val="115000"/>
              </a:lnSpc>
              <a:spcBef>
                <a:spcPts val="0"/>
              </a:spcBef>
              <a:spcAft>
                <a:spcPts val="0"/>
              </a:spcAft>
            </a:pPr>
            <a:r>
              <a:rPr lang="en-US" sz="2000" b="1" kern="100" dirty="0">
                <a:solidFill>
                  <a:srgbClr val="0E2841"/>
                </a:solidFill>
                <a:effectLst/>
                <a:latin typeface="+mn-lt"/>
                <a:ea typeface="Aptos" panose="020B0004020202020204" pitchFamily="34" charset="0"/>
                <a:cs typeface="Times New Roman" panose="02020603050405020304" pitchFamily="18" charset="0"/>
              </a:rPr>
              <a:t>2.2 </a:t>
            </a:r>
            <a:r>
              <a:rPr lang="vi-VN" sz="2000" b="1" kern="100" dirty="0">
                <a:solidFill>
                  <a:srgbClr val="0E2841"/>
                </a:solidFill>
                <a:effectLst/>
                <a:latin typeface="+mn-lt"/>
                <a:ea typeface="Aptos" panose="020B0004020202020204" pitchFamily="34" charset="0"/>
                <a:cs typeface="Times New Roman" panose="02020603050405020304" pitchFamily="18" charset="0"/>
              </a:rPr>
              <a:t>Làm Sạch Dữ Liệu</a:t>
            </a:r>
            <a:endParaRPr lang="vi-VN" sz="2000" kern="100" dirty="0">
              <a:solidFill>
                <a:srgbClr val="0E2841"/>
              </a:solidFill>
              <a:effectLst/>
              <a:latin typeface="+mn-lt"/>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D30CE0B-D330-B24B-4AC2-0BCD58EAF5AE}"/>
              </a:ext>
            </a:extLst>
          </p:cNvPr>
          <p:cNvPicPr>
            <a:picLocks noChangeAspect="1"/>
          </p:cNvPicPr>
          <p:nvPr/>
        </p:nvPicPr>
        <p:blipFill>
          <a:blip r:embed="rId3"/>
          <a:stretch>
            <a:fillRect/>
          </a:stretch>
        </p:blipFill>
        <p:spPr>
          <a:xfrm>
            <a:off x="1" y="396240"/>
            <a:ext cx="9144000" cy="474726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500"/>
                                        <p:tgtEl>
                                          <p:spTgt spid="9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E0B5-A52F-77DF-D8D9-3E31B5A7248A}"/>
              </a:ext>
            </a:extLst>
          </p:cNvPr>
          <p:cNvSpPr>
            <a:spLocks noGrp="1"/>
          </p:cNvSpPr>
          <p:nvPr>
            <p:ph type="title"/>
          </p:nvPr>
        </p:nvSpPr>
        <p:spPr>
          <a:xfrm>
            <a:off x="643800" y="117365"/>
            <a:ext cx="7704000" cy="572700"/>
          </a:xfrm>
        </p:spPr>
        <p:txBody>
          <a:bodyPr/>
          <a:lstStyle/>
          <a:p>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D (</a:t>
            </a:r>
            <a:r>
              <a:rPr kumimoji="0" lang="vi-VN" sz="16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screen shot of a computer&#10;&#10;Description automatically generated">
            <a:extLst>
              <a:ext uri="{FF2B5EF4-FFF2-40B4-BE49-F238E27FC236}">
                <a16:creationId xmlns:a16="http://schemas.microsoft.com/office/drawing/2014/main" id="{C5A9133C-CA9D-23B5-C8A5-3C191DFE276D}"/>
              </a:ext>
            </a:extLst>
          </p:cNvPr>
          <p:cNvPicPr>
            <a:picLocks noChangeAspect="1"/>
          </p:cNvPicPr>
          <p:nvPr/>
        </p:nvPicPr>
        <p:blipFill>
          <a:blip r:embed="rId2"/>
          <a:stretch>
            <a:fillRect/>
          </a:stretch>
        </p:blipFill>
        <p:spPr>
          <a:xfrm>
            <a:off x="0" y="610296"/>
            <a:ext cx="9144000" cy="4181987"/>
          </a:xfrm>
          <a:prstGeom prst="rect">
            <a:avLst/>
          </a:prstGeom>
        </p:spPr>
      </p:pic>
    </p:spTree>
    <p:extLst>
      <p:ext uri="{BB962C8B-B14F-4D97-AF65-F5344CB8AC3E}">
        <p14:creationId xmlns:p14="http://schemas.microsoft.com/office/powerpoint/2010/main" val="4259691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6FD1C3-1C1C-377A-4EDD-428799FD954E}"/>
              </a:ext>
            </a:extLst>
          </p:cNvPr>
          <p:cNvSpPr txBox="1"/>
          <p:nvPr/>
        </p:nvSpPr>
        <p:spPr>
          <a:xfrm>
            <a:off x="2286000" y="0"/>
            <a:ext cx="4572000" cy="338554"/>
          </a:xfrm>
          <a:prstGeom prst="rect">
            <a:avLst/>
          </a:prstGeom>
          <a:noFill/>
        </p:spPr>
        <p:txBody>
          <a:bodyPr wrap="square">
            <a:spAutoFit/>
          </a:bodyPr>
          <a:lstStyle/>
          <a:p>
            <a:pPr algn="ctr"/>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D (</a:t>
            </a:r>
            <a:r>
              <a:rPr kumimoji="0" lang="vi-VN" sz="16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16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sp>
        <p:nvSpPr>
          <p:cNvPr id="7" name="TextBox 6">
            <a:extLst>
              <a:ext uri="{FF2B5EF4-FFF2-40B4-BE49-F238E27FC236}">
                <a16:creationId xmlns:a16="http://schemas.microsoft.com/office/drawing/2014/main" id="{CBDFFED2-F018-7BA2-2AEE-A2A223AFD843}"/>
              </a:ext>
            </a:extLst>
          </p:cNvPr>
          <p:cNvSpPr txBox="1"/>
          <p:nvPr/>
        </p:nvSpPr>
        <p:spPr>
          <a:xfrm>
            <a:off x="6957059" y="261424"/>
            <a:ext cx="2186940" cy="2632003"/>
          </a:xfrm>
          <a:prstGeom prst="rect">
            <a:avLst/>
          </a:prstGeom>
          <a:noFill/>
        </p:spPr>
        <p:txBody>
          <a:bodyPr wrap="square">
            <a:spAutoFit/>
          </a:bodyPr>
          <a:lstStyle/>
          <a:p>
            <a:pPr algn="just">
              <a:lnSpc>
                <a:spcPct val="150000"/>
              </a:lnSpc>
            </a:pPr>
            <a:r>
              <a:rPr lang="vi-VN" sz="1600" dirty="0"/>
              <a:t>Điểm trung bình khối D năm 2024 tăng khoảng 0.5 so với năm 2023, tăng rất ít ở mức điểm cao và tăng nhiều hơn ở mức điểm giữa.</a:t>
            </a:r>
          </a:p>
        </p:txBody>
      </p:sp>
      <p:pic>
        <p:nvPicPr>
          <p:cNvPr id="4" name="Picture 3" descr="A screenshot of a computer screen&#10;&#10;Description automatically generated">
            <a:extLst>
              <a:ext uri="{FF2B5EF4-FFF2-40B4-BE49-F238E27FC236}">
                <a16:creationId xmlns:a16="http://schemas.microsoft.com/office/drawing/2014/main" id="{91FB522E-94E5-4A50-8B3D-A85703E7CD60}"/>
              </a:ext>
            </a:extLst>
          </p:cNvPr>
          <p:cNvPicPr>
            <a:picLocks noChangeAspect="1"/>
          </p:cNvPicPr>
          <p:nvPr/>
        </p:nvPicPr>
        <p:blipFill>
          <a:blip r:embed="rId2"/>
          <a:stretch>
            <a:fillRect/>
          </a:stretch>
        </p:blipFill>
        <p:spPr>
          <a:xfrm>
            <a:off x="1" y="338554"/>
            <a:ext cx="6858000" cy="4804946"/>
          </a:xfrm>
          <a:prstGeom prst="rect">
            <a:avLst/>
          </a:prstGeom>
        </p:spPr>
      </p:pic>
    </p:spTree>
    <p:extLst>
      <p:ext uri="{BB962C8B-B14F-4D97-AF65-F5344CB8AC3E}">
        <p14:creationId xmlns:p14="http://schemas.microsoft.com/office/powerpoint/2010/main" val="2686470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649D-A002-6A13-D763-23DE8233CA2D}"/>
              </a:ext>
            </a:extLst>
          </p:cNvPr>
          <p:cNvSpPr>
            <a:spLocks noGrp="1"/>
          </p:cNvSpPr>
          <p:nvPr>
            <p:ph type="title"/>
          </p:nvPr>
        </p:nvSpPr>
        <p:spPr>
          <a:xfrm>
            <a:off x="720000" y="64025"/>
            <a:ext cx="7704000" cy="572700"/>
          </a:xfrm>
        </p:spPr>
        <p:txBody>
          <a:bodyPr/>
          <a:lstStyle/>
          <a:p>
            <a:r>
              <a:rPr lang="vi-VN" sz="2000" b="1" dirty="0">
                <a:latin typeface="+mn-lt"/>
              </a:rPr>
              <a:t>Tổng Quát</a:t>
            </a:r>
          </a:p>
        </p:txBody>
      </p:sp>
      <p:pic>
        <p:nvPicPr>
          <p:cNvPr id="5" name="Picture 4" descr="A screen shot of a computer code&#10;&#10;Description automatically generated">
            <a:extLst>
              <a:ext uri="{FF2B5EF4-FFF2-40B4-BE49-F238E27FC236}">
                <a16:creationId xmlns:a16="http://schemas.microsoft.com/office/drawing/2014/main" id="{5F047C7C-D80C-649B-1F50-18788917E33C}"/>
              </a:ext>
            </a:extLst>
          </p:cNvPr>
          <p:cNvPicPr>
            <a:picLocks noChangeAspect="1"/>
          </p:cNvPicPr>
          <p:nvPr/>
        </p:nvPicPr>
        <p:blipFill>
          <a:blip r:embed="rId2"/>
          <a:stretch>
            <a:fillRect/>
          </a:stretch>
        </p:blipFill>
        <p:spPr>
          <a:xfrm>
            <a:off x="834066" y="636725"/>
            <a:ext cx="7475868" cy="4343776"/>
          </a:xfrm>
          <a:prstGeom prst="rect">
            <a:avLst/>
          </a:prstGeom>
        </p:spPr>
      </p:pic>
    </p:spTree>
    <p:extLst>
      <p:ext uri="{BB962C8B-B14F-4D97-AF65-F5344CB8AC3E}">
        <p14:creationId xmlns:p14="http://schemas.microsoft.com/office/powerpoint/2010/main" val="24177275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BB779F-E7E5-AE77-6F23-64C7604E7C8F}"/>
              </a:ext>
            </a:extLst>
          </p:cNvPr>
          <p:cNvSpPr txBox="1"/>
          <p:nvPr/>
        </p:nvSpPr>
        <p:spPr>
          <a:xfrm>
            <a:off x="2286000" y="0"/>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Tổng Quát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black screen with numbers&#10;&#10;Description automatically generated">
            <a:extLst>
              <a:ext uri="{FF2B5EF4-FFF2-40B4-BE49-F238E27FC236}">
                <a16:creationId xmlns:a16="http://schemas.microsoft.com/office/drawing/2014/main" id="{E1DF916A-C758-44E6-3633-8880719CAB60}"/>
              </a:ext>
            </a:extLst>
          </p:cNvPr>
          <p:cNvPicPr>
            <a:picLocks noChangeAspect="1"/>
          </p:cNvPicPr>
          <p:nvPr/>
        </p:nvPicPr>
        <p:blipFill>
          <a:blip r:embed="rId2"/>
          <a:stretch>
            <a:fillRect/>
          </a:stretch>
        </p:blipFill>
        <p:spPr>
          <a:xfrm>
            <a:off x="0" y="400110"/>
            <a:ext cx="4955132" cy="4743390"/>
          </a:xfrm>
          <a:prstGeom prst="rect">
            <a:avLst/>
          </a:prstGeom>
        </p:spPr>
      </p:pic>
      <p:sp>
        <p:nvSpPr>
          <p:cNvPr id="9" name="TextBox 8">
            <a:extLst>
              <a:ext uri="{FF2B5EF4-FFF2-40B4-BE49-F238E27FC236}">
                <a16:creationId xmlns:a16="http://schemas.microsoft.com/office/drawing/2014/main" id="{8D8643F2-A860-CA31-4137-1CE27D5DE0E8}"/>
              </a:ext>
            </a:extLst>
          </p:cNvPr>
          <p:cNvSpPr txBox="1"/>
          <p:nvPr/>
        </p:nvSpPr>
        <p:spPr>
          <a:xfrm>
            <a:off x="4955132" y="1023729"/>
            <a:ext cx="4188868" cy="2632003"/>
          </a:xfrm>
          <a:prstGeom prst="rect">
            <a:avLst/>
          </a:prstGeom>
          <a:noFill/>
        </p:spPr>
        <p:txBody>
          <a:bodyPr wrap="square">
            <a:spAutoFit/>
          </a:bodyPr>
          <a:lstStyle/>
          <a:p>
            <a:pPr algn="just">
              <a:lnSpc>
                <a:spcPct val="150000"/>
              </a:lnSpc>
            </a:pPr>
            <a:r>
              <a:rPr lang="vi-VN" sz="1600" dirty="0"/>
              <a:t>+ Điểm khối A năm 2024 có chênh lệch nhưng không nhiều.</a:t>
            </a:r>
          </a:p>
          <a:p>
            <a:pPr algn="just">
              <a:lnSpc>
                <a:spcPct val="150000"/>
              </a:lnSpc>
            </a:pPr>
            <a:r>
              <a:rPr lang="vi-VN" sz="1600" dirty="0"/>
              <a:t>+ Điểm khối A1, B gần như tương đồng với năm 2023.</a:t>
            </a:r>
          </a:p>
          <a:p>
            <a:pPr algn="just">
              <a:lnSpc>
                <a:spcPct val="150000"/>
              </a:lnSpc>
            </a:pPr>
            <a:r>
              <a:rPr lang="vi-VN" sz="1600" dirty="0"/>
              <a:t>+ Điểm khối C tăng vọt từ 1 – 3 điểm.</a:t>
            </a:r>
          </a:p>
          <a:p>
            <a:pPr algn="just">
              <a:lnSpc>
                <a:spcPct val="150000"/>
              </a:lnSpc>
            </a:pPr>
            <a:r>
              <a:rPr lang="vi-VN" sz="1600" dirty="0"/>
              <a:t>+ Điểm khối D tăng nhẹ khoảng 0.5 điểm so với 2023.</a:t>
            </a:r>
          </a:p>
        </p:txBody>
      </p:sp>
      <p:sp>
        <p:nvSpPr>
          <p:cNvPr id="11" name="TextBox 10">
            <a:extLst>
              <a:ext uri="{FF2B5EF4-FFF2-40B4-BE49-F238E27FC236}">
                <a16:creationId xmlns:a16="http://schemas.microsoft.com/office/drawing/2014/main" id="{29ED0A83-63CD-6775-78E2-9C99B80EE220}"/>
              </a:ext>
            </a:extLst>
          </p:cNvPr>
          <p:cNvSpPr txBox="1"/>
          <p:nvPr/>
        </p:nvSpPr>
        <p:spPr>
          <a:xfrm>
            <a:off x="4955132" y="685175"/>
            <a:ext cx="4572000" cy="338554"/>
          </a:xfrm>
          <a:prstGeom prst="rect">
            <a:avLst/>
          </a:prstGeom>
          <a:noFill/>
        </p:spPr>
        <p:txBody>
          <a:bodyPr wrap="square">
            <a:spAutoFit/>
          </a:bodyPr>
          <a:lstStyle/>
          <a:p>
            <a:r>
              <a:rPr lang="vi-VN" sz="1600" dirty="0"/>
              <a:t>Nhìn chung có thể thấy: </a:t>
            </a:r>
          </a:p>
        </p:txBody>
      </p:sp>
    </p:spTree>
    <p:extLst>
      <p:ext uri="{BB962C8B-B14F-4D97-AF65-F5344CB8AC3E}">
        <p14:creationId xmlns:p14="http://schemas.microsoft.com/office/powerpoint/2010/main" val="1778074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E0F4-2D7D-91E4-5109-6E9496B09C7A}"/>
              </a:ext>
            </a:extLst>
          </p:cNvPr>
          <p:cNvSpPr>
            <a:spLocks noGrp="1"/>
          </p:cNvSpPr>
          <p:nvPr>
            <p:ph type="title"/>
          </p:nvPr>
        </p:nvSpPr>
        <p:spPr>
          <a:xfrm>
            <a:off x="3285150" y="7620"/>
            <a:ext cx="2573700" cy="572700"/>
          </a:xfrm>
        </p:spPr>
        <p:txBody>
          <a:bodyPr/>
          <a:lstStyle/>
          <a:p>
            <a:r>
              <a:rPr lang="vi-VN" sz="2000" b="1" dirty="0">
                <a:latin typeface="+mn-lt"/>
              </a:rPr>
              <a:t>Sự Tương Quan</a:t>
            </a:r>
          </a:p>
        </p:txBody>
      </p:sp>
      <p:sp>
        <p:nvSpPr>
          <p:cNvPr id="3" name="Text Placeholder 2">
            <a:extLst>
              <a:ext uri="{FF2B5EF4-FFF2-40B4-BE49-F238E27FC236}">
                <a16:creationId xmlns:a16="http://schemas.microsoft.com/office/drawing/2014/main" id="{6B60A6D1-64C8-40B3-F6D1-6ECFA64CBF18}"/>
              </a:ext>
            </a:extLst>
          </p:cNvPr>
          <p:cNvSpPr>
            <a:spLocks noGrp="1"/>
          </p:cNvSpPr>
          <p:nvPr>
            <p:ph type="body" idx="1"/>
          </p:nvPr>
        </p:nvSpPr>
        <p:spPr>
          <a:xfrm>
            <a:off x="3406140" y="409320"/>
            <a:ext cx="2331720" cy="342000"/>
          </a:xfrm>
        </p:spPr>
        <p:txBody>
          <a:bodyPr/>
          <a:lstStyle/>
          <a:p>
            <a:pPr marL="152400" indent="0">
              <a:buNone/>
            </a:pPr>
            <a:r>
              <a:rPr lang="vi-VN" sz="2000" b="1" dirty="0">
                <a:latin typeface="+mn-lt"/>
              </a:rPr>
              <a:t>Môn Thi</a:t>
            </a:r>
          </a:p>
        </p:txBody>
      </p:sp>
      <p:pic>
        <p:nvPicPr>
          <p:cNvPr id="5" name="Picture 4" descr="A screen shot of a computer code&#10;&#10;Description automatically generated">
            <a:extLst>
              <a:ext uri="{FF2B5EF4-FFF2-40B4-BE49-F238E27FC236}">
                <a16:creationId xmlns:a16="http://schemas.microsoft.com/office/drawing/2014/main" id="{4CB7939A-6905-9E59-FD5D-673366A7DAEB}"/>
              </a:ext>
            </a:extLst>
          </p:cNvPr>
          <p:cNvPicPr>
            <a:picLocks noChangeAspect="1"/>
          </p:cNvPicPr>
          <p:nvPr/>
        </p:nvPicPr>
        <p:blipFill>
          <a:blip r:embed="rId2"/>
          <a:stretch>
            <a:fillRect/>
          </a:stretch>
        </p:blipFill>
        <p:spPr>
          <a:xfrm>
            <a:off x="0" y="982020"/>
            <a:ext cx="9144000" cy="2931664"/>
          </a:xfrm>
          <a:prstGeom prst="rect">
            <a:avLst/>
          </a:prstGeom>
        </p:spPr>
      </p:pic>
    </p:spTree>
    <p:extLst>
      <p:ext uri="{BB962C8B-B14F-4D97-AF65-F5344CB8AC3E}">
        <p14:creationId xmlns:p14="http://schemas.microsoft.com/office/powerpoint/2010/main" val="2633106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86A2-5A4D-F3E3-BA20-3678E8AB5543}"/>
              </a:ext>
            </a:extLst>
          </p:cNvPr>
          <p:cNvSpPr>
            <a:spLocks noGrp="1"/>
          </p:cNvSpPr>
          <p:nvPr>
            <p:ph type="title"/>
          </p:nvPr>
        </p:nvSpPr>
        <p:spPr>
          <a:xfrm>
            <a:off x="720000" y="0"/>
            <a:ext cx="7704000" cy="572700"/>
          </a:xfrm>
        </p:spPr>
        <p:txBody>
          <a:bodyPr/>
          <a:lstStyle/>
          <a:p>
            <a:pPr marL="152400" marR="0" lvl="0" indent="0" defTabSz="914400" rtl="0" eaLnBrk="1" fontAlgn="auto" latinLnBrk="0" hangingPunct="1">
              <a:lnSpc>
                <a:spcPct val="100000"/>
              </a:lnSpc>
              <a:spcBef>
                <a:spcPts val="0"/>
              </a:spcBef>
              <a:spcAft>
                <a:spcPts val="0"/>
              </a:spcAft>
              <a:tabLst/>
              <a:defRPr/>
            </a:pPr>
            <a:r>
              <a:rPr kumimoji="0" lang="vi-VN" sz="2000" b="1" i="0" u="none" strike="noStrike" kern="0" cap="none" spc="0" normalizeH="0" baseline="0" noProof="0" dirty="0">
                <a:ln>
                  <a:noFill/>
                </a:ln>
                <a:solidFill>
                  <a:srgbClr val="202331"/>
                </a:solidFill>
                <a:effectLst/>
                <a:uLnTx/>
                <a:uFillTx/>
                <a:latin typeface="Arial" panose="020B0604020202020204" pitchFamily="34" charset="0"/>
                <a:sym typeface="Barlow"/>
              </a:rPr>
              <a:t>Môn Thi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sym typeface="Barlow"/>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sym typeface="Barlow"/>
              </a:rPr>
              <a:t>)</a:t>
            </a:r>
            <a:br>
              <a:rPr kumimoji="0" lang="vi-VN" sz="2000" b="1" i="0" u="none" strike="noStrike" kern="0" cap="none" spc="0" normalizeH="0" baseline="0" noProof="0" dirty="0">
                <a:ln>
                  <a:noFill/>
                </a:ln>
                <a:solidFill>
                  <a:srgbClr val="202331"/>
                </a:solidFill>
                <a:effectLst/>
                <a:uLnTx/>
                <a:uFillTx/>
                <a:latin typeface="Arial" panose="020B0604020202020204" pitchFamily="34" charset="0"/>
                <a:sym typeface="Barlow"/>
              </a:rPr>
            </a:br>
            <a:endParaRPr lang="vi-VN" dirty="0"/>
          </a:p>
        </p:txBody>
      </p:sp>
      <p:pic>
        <p:nvPicPr>
          <p:cNvPr id="5" name="Picture 4" descr="A screenshot of a computer screen&#10;&#10;Description automatically generated">
            <a:extLst>
              <a:ext uri="{FF2B5EF4-FFF2-40B4-BE49-F238E27FC236}">
                <a16:creationId xmlns:a16="http://schemas.microsoft.com/office/drawing/2014/main" id="{D6D2CAF2-927E-B71E-F339-346302AEF966}"/>
              </a:ext>
            </a:extLst>
          </p:cNvPr>
          <p:cNvPicPr>
            <a:picLocks noChangeAspect="1"/>
          </p:cNvPicPr>
          <p:nvPr/>
        </p:nvPicPr>
        <p:blipFill>
          <a:blip r:embed="rId2"/>
          <a:stretch>
            <a:fillRect/>
          </a:stretch>
        </p:blipFill>
        <p:spPr>
          <a:xfrm>
            <a:off x="658906" y="449580"/>
            <a:ext cx="7826188" cy="4635376"/>
          </a:xfrm>
          <a:prstGeom prst="rect">
            <a:avLst/>
          </a:prstGeom>
        </p:spPr>
      </p:pic>
    </p:spTree>
    <p:extLst>
      <p:ext uri="{BB962C8B-B14F-4D97-AF65-F5344CB8AC3E}">
        <p14:creationId xmlns:p14="http://schemas.microsoft.com/office/powerpoint/2010/main" val="20576095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4C13-4B45-B495-D66B-05EF64CEC0EB}"/>
              </a:ext>
            </a:extLst>
          </p:cNvPr>
          <p:cNvSpPr>
            <a:spLocks noGrp="1"/>
          </p:cNvSpPr>
          <p:nvPr>
            <p:ph type="title"/>
          </p:nvPr>
        </p:nvSpPr>
        <p:spPr>
          <a:xfrm>
            <a:off x="720000" y="86885"/>
            <a:ext cx="7704000" cy="572700"/>
          </a:xfrm>
        </p:spPr>
        <p:txBody>
          <a:bodyPr/>
          <a:lstStyle/>
          <a:p>
            <a:r>
              <a:rPr lang="vi-VN" sz="2000" b="1" dirty="0">
                <a:latin typeface="+mn-lt"/>
              </a:rPr>
              <a:t>Khối</a:t>
            </a:r>
          </a:p>
        </p:txBody>
      </p:sp>
      <p:pic>
        <p:nvPicPr>
          <p:cNvPr id="5" name="Picture 4" descr="A screen shot of a computer code&#10;&#10;Description automatically generated">
            <a:extLst>
              <a:ext uri="{FF2B5EF4-FFF2-40B4-BE49-F238E27FC236}">
                <a16:creationId xmlns:a16="http://schemas.microsoft.com/office/drawing/2014/main" id="{67EC804A-3F9F-0795-9B1E-8012150B4021}"/>
              </a:ext>
            </a:extLst>
          </p:cNvPr>
          <p:cNvPicPr>
            <a:picLocks noChangeAspect="1"/>
          </p:cNvPicPr>
          <p:nvPr/>
        </p:nvPicPr>
        <p:blipFill>
          <a:blip r:embed="rId2"/>
          <a:stretch>
            <a:fillRect/>
          </a:stretch>
        </p:blipFill>
        <p:spPr>
          <a:xfrm>
            <a:off x="0" y="717725"/>
            <a:ext cx="9144000" cy="3875690"/>
          </a:xfrm>
          <a:prstGeom prst="rect">
            <a:avLst/>
          </a:prstGeom>
        </p:spPr>
      </p:pic>
    </p:spTree>
    <p:extLst>
      <p:ext uri="{BB962C8B-B14F-4D97-AF65-F5344CB8AC3E}">
        <p14:creationId xmlns:p14="http://schemas.microsoft.com/office/powerpoint/2010/main" val="28369822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AEF3-170B-D17E-B76C-C278EE67E93D}"/>
              </a:ext>
            </a:extLst>
          </p:cNvPr>
          <p:cNvSpPr>
            <a:spLocks noGrp="1"/>
          </p:cNvSpPr>
          <p:nvPr>
            <p:ph type="title"/>
          </p:nvPr>
        </p:nvSpPr>
        <p:spPr>
          <a:xfrm>
            <a:off x="720000" y="0"/>
            <a:ext cx="7704000" cy="572700"/>
          </a:xfrm>
        </p:spPr>
        <p:txBody>
          <a:bodyPr/>
          <a:lstStyle/>
          <a:p>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Khối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chart with green squares&#10;&#10;Description automatically generated">
            <a:extLst>
              <a:ext uri="{FF2B5EF4-FFF2-40B4-BE49-F238E27FC236}">
                <a16:creationId xmlns:a16="http://schemas.microsoft.com/office/drawing/2014/main" id="{84492F7F-2008-5B19-7373-69BABECECD4A}"/>
              </a:ext>
            </a:extLst>
          </p:cNvPr>
          <p:cNvPicPr>
            <a:picLocks noChangeAspect="1"/>
          </p:cNvPicPr>
          <p:nvPr/>
        </p:nvPicPr>
        <p:blipFill>
          <a:blip r:embed="rId2"/>
          <a:stretch>
            <a:fillRect/>
          </a:stretch>
        </p:blipFill>
        <p:spPr>
          <a:xfrm>
            <a:off x="434955" y="388620"/>
            <a:ext cx="8274090" cy="4693920"/>
          </a:xfrm>
          <a:prstGeom prst="rect">
            <a:avLst/>
          </a:prstGeom>
        </p:spPr>
      </p:pic>
    </p:spTree>
    <p:extLst>
      <p:ext uri="{BB962C8B-B14F-4D97-AF65-F5344CB8AC3E}">
        <p14:creationId xmlns:p14="http://schemas.microsoft.com/office/powerpoint/2010/main" val="1296615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0DF5-E815-C78C-41BE-C1AFBA21DD79}"/>
              </a:ext>
            </a:extLst>
          </p:cNvPr>
          <p:cNvSpPr>
            <a:spLocks noGrp="1"/>
          </p:cNvSpPr>
          <p:nvPr>
            <p:ph type="title"/>
          </p:nvPr>
        </p:nvSpPr>
        <p:spPr>
          <a:xfrm>
            <a:off x="659040" y="163085"/>
            <a:ext cx="7704000" cy="572700"/>
          </a:xfrm>
        </p:spPr>
        <p:txBody>
          <a:bodyPr/>
          <a:lstStyle/>
          <a:p>
            <a:r>
              <a:rPr lang="vi-VN" sz="2000" b="1" dirty="0">
                <a:latin typeface="+mn-lt"/>
              </a:rPr>
              <a:t>Năm</a:t>
            </a:r>
          </a:p>
        </p:txBody>
      </p:sp>
      <p:pic>
        <p:nvPicPr>
          <p:cNvPr id="5" name="Picture 4" descr="A screen shot of a computer program&#10;&#10;Description automatically generated">
            <a:extLst>
              <a:ext uri="{FF2B5EF4-FFF2-40B4-BE49-F238E27FC236}">
                <a16:creationId xmlns:a16="http://schemas.microsoft.com/office/drawing/2014/main" id="{1FE006B9-FDFF-24F4-F391-4CBE7B0E2671}"/>
              </a:ext>
            </a:extLst>
          </p:cNvPr>
          <p:cNvPicPr>
            <a:picLocks noChangeAspect="1"/>
          </p:cNvPicPr>
          <p:nvPr/>
        </p:nvPicPr>
        <p:blipFill>
          <a:blip r:embed="rId2"/>
          <a:stretch>
            <a:fillRect/>
          </a:stretch>
        </p:blipFill>
        <p:spPr>
          <a:xfrm>
            <a:off x="0" y="866830"/>
            <a:ext cx="9144000" cy="3547000"/>
          </a:xfrm>
          <a:prstGeom prst="rect">
            <a:avLst/>
          </a:prstGeom>
        </p:spPr>
      </p:pic>
    </p:spTree>
    <p:extLst>
      <p:ext uri="{BB962C8B-B14F-4D97-AF65-F5344CB8AC3E}">
        <p14:creationId xmlns:p14="http://schemas.microsoft.com/office/powerpoint/2010/main" val="1180497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5E4CC-8330-4530-FAAC-C4BBEA541C09}"/>
              </a:ext>
            </a:extLst>
          </p:cNvPr>
          <p:cNvSpPr txBox="1"/>
          <p:nvPr/>
        </p:nvSpPr>
        <p:spPr>
          <a:xfrm>
            <a:off x="2286000" y="0"/>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Năm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sp>
        <p:nvSpPr>
          <p:cNvPr id="7" name="TextBox 6">
            <a:extLst>
              <a:ext uri="{FF2B5EF4-FFF2-40B4-BE49-F238E27FC236}">
                <a16:creationId xmlns:a16="http://schemas.microsoft.com/office/drawing/2014/main" id="{C4F4F025-726C-4411-21A3-807C0C574FA7}"/>
              </a:ext>
            </a:extLst>
          </p:cNvPr>
          <p:cNvSpPr txBox="1"/>
          <p:nvPr/>
        </p:nvSpPr>
        <p:spPr>
          <a:xfrm>
            <a:off x="1093470" y="4394030"/>
            <a:ext cx="7063739" cy="698717"/>
          </a:xfrm>
          <a:prstGeom prst="rect">
            <a:avLst/>
          </a:prstGeom>
          <a:noFill/>
        </p:spPr>
        <p:txBody>
          <a:bodyPr wrap="square">
            <a:spAutoFit/>
          </a:bodyPr>
          <a:lstStyle/>
          <a:p>
            <a:pPr algn="just">
              <a:lnSpc>
                <a:spcPct val="150000"/>
              </a:lnSpc>
            </a:pPr>
            <a:r>
              <a:rPr lang="vi-VN" dirty="0"/>
              <a:t>Biểu đồ thể hiện sự tương quan giữa các khối theo năm cho thấy sau 4 năm (2021 – 2024) thì độ tương quan vẫn giữ nguyên, không có sự thay đổi nhiều.</a:t>
            </a:r>
          </a:p>
        </p:txBody>
      </p:sp>
      <p:pic>
        <p:nvPicPr>
          <p:cNvPr id="4" name="Picture 3" descr="A group of blue squares with white text&#10;&#10;Description automatically generated">
            <a:extLst>
              <a:ext uri="{FF2B5EF4-FFF2-40B4-BE49-F238E27FC236}">
                <a16:creationId xmlns:a16="http://schemas.microsoft.com/office/drawing/2014/main" id="{2A6E0DBC-6FDA-5C3C-EEE5-29D3199F8319}"/>
              </a:ext>
            </a:extLst>
          </p:cNvPr>
          <p:cNvPicPr>
            <a:picLocks noChangeAspect="1"/>
          </p:cNvPicPr>
          <p:nvPr/>
        </p:nvPicPr>
        <p:blipFill>
          <a:blip r:embed="rId2"/>
          <a:stretch>
            <a:fillRect/>
          </a:stretch>
        </p:blipFill>
        <p:spPr>
          <a:xfrm>
            <a:off x="0" y="400109"/>
            <a:ext cx="9144000" cy="4052945"/>
          </a:xfrm>
          <a:prstGeom prst="rect">
            <a:avLst/>
          </a:prstGeom>
        </p:spPr>
      </p:pic>
    </p:spTree>
    <p:extLst>
      <p:ext uri="{BB962C8B-B14F-4D97-AF65-F5344CB8AC3E}">
        <p14:creationId xmlns:p14="http://schemas.microsoft.com/office/powerpoint/2010/main" val="11069166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title"/>
          </p:nvPr>
        </p:nvSpPr>
        <p:spPr>
          <a:xfrm>
            <a:off x="716550" y="170705"/>
            <a:ext cx="7710900" cy="572700"/>
          </a:xfrm>
          <a:prstGeom prst="rect">
            <a:avLst/>
          </a:prstGeom>
        </p:spPr>
        <p:txBody>
          <a:bodyPr spcFirstLastPara="1" wrap="square" lIns="91425" tIns="91425" rIns="91425" bIns="91425" anchor="t" anchorCtr="0">
            <a:noAutofit/>
          </a:bodyPr>
          <a:lstStyle/>
          <a:p>
            <a:pPr lvl="0"/>
            <a:r>
              <a:rPr lang="en-US" sz="2000" b="1" kern="100" dirty="0">
                <a:solidFill>
                  <a:srgbClr val="0E2841"/>
                </a:solidFill>
                <a:latin typeface="+mn-lt"/>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mn-lt"/>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mn-lt"/>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mn-lt"/>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mn-lt"/>
                <a:ea typeface="Aptos" panose="020B0004020202020204" pitchFamily="34" charset="0"/>
                <a:cs typeface="Times New Roman" panose="02020603050405020304" pitchFamily="18" charset="0"/>
                <a:sym typeface="Raleway"/>
              </a:rPr>
              <a:t>)</a:t>
            </a:r>
            <a:endParaRPr sz="2000" dirty="0">
              <a:latin typeface="+mn-lt"/>
            </a:endParaRPr>
          </a:p>
        </p:txBody>
      </p:sp>
      <p:pic>
        <p:nvPicPr>
          <p:cNvPr id="7" name="Picture 6" descr="A screenshot of a computer program&#10;&#10;Description automatically generated">
            <a:extLst>
              <a:ext uri="{FF2B5EF4-FFF2-40B4-BE49-F238E27FC236}">
                <a16:creationId xmlns:a16="http://schemas.microsoft.com/office/drawing/2014/main" id="{498375E6-3ABD-91A4-A0BA-0F9758E8A0FB}"/>
              </a:ext>
            </a:extLst>
          </p:cNvPr>
          <p:cNvPicPr>
            <a:picLocks noChangeAspect="1"/>
          </p:cNvPicPr>
          <p:nvPr/>
        </p:nvPicPr>
        <p:blipFill>
          <a:blip r:embed="rId3"/>
          <a:stretch>
            <a:fillRect/>
          </a:stretch>
        </p:blipFill>
        <p:spPr>
          <a:xfrm>
            <a:off x="365760" y="743405"/>
            <a:ext cx="8412480" cy="381416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6"/>
                                        </p:tgtEl>
                                        <p:attrNameLst>
                                          <p:attrName>style.visibility</p:attrName>
                                        </p:attrNameLst>
                                      </p:cBhvr>
                                      <p:to>
                                        <p:strVal val="visible"/>
                                      </p:to>
                                    </p:set>
                                    <p:animEffect transition="in" filter="fade">
                                      <p:cBhvr>
                                        <p:cTn id="7" dur="500"/>
                                        <p:tgtEl>
                                          <p:spTgt spid="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AF30-E04E-2724-85D4-3FA9BC9C76C6}"/>
              </a:ext>
            </a:extLst>
          </p:cNvPr>
          <p:cNvSpPr>
            <a:spLocks noGrp="1"/>
          </p:cNvSpPr>
          <p:nvPr>
            <p:ph type="title"/>
          </p:nvPr>
        </p:nvSpPr>
        <p:spPr>
          <a:xfrm>
            <a:off x="720000" y="-76014"/>
            <a:ext cx="7704000" cy="572700"/>
          </a:xfrm>
        </p:spPr>
        <p:txBody>
          <a:bodyPr/>
          <a:lstStyle/>
          <a:p>
            <a:r>
              <a:rPr lang="vi-VN" sz="2000" b="1" dirty="0">
                <a:latin typeface="+mn-lt"/>
              </a:rPr>
              <a:t>2.3.6 Phổ Điểm Theo Vùng</a:t>
            </a:r>
          </a:p>
        </p:txBody>
      </p:sp>
      <p:pic>
        <p:nvPicPr>
          <p:cNvPr id="5" name="Picture 4" descr="A screenshot of a computer&#10;&#10;Description automatically generated">
            <a:extLst>
              <a:ext uri="{FF2B5EF4-FFF2-40B4-BE49-F238E27FC236}">
                <a16:creationId xmlns:a16="http://schemas.microsoft.com/office/drawing/2014/main" id="{28C07997-4E55-1BCF-A4B1-BBFA81875897}"/>
              </a:ext>
            </a:extLst>
          </p:cNvPr>
          <p:cNvPicPr>
            <a:picLocks noChangeAspect="1"/>
          </p:cNvPicPr>
          <p:nvPr/>
        </p:nvPicPr>
        <p:blipFill>
          <a:blip r:embed="rId2"/>
          <a:stretch>
            <a:fillRect/>
          </a:stretch>
        </p:blipFill>
        <p:spPr>
          <a:xfrm>
            <a:off x="1263925" y="345300"/>
            <a:ext cx="6616150" cy="400050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B86EA7A4-9C2C-739B-7778-F55DA4AE485F}"/>
              </a:ext>
            </a:extLst>
          </p:cNvPr>
          <p:cNvPicPr>
            <a:picLocks noChangeAspect="1"/>
          </p:cNvPicPr>
          <p:nvPr/>
        </p:nvPicPr>
        <p:blipFill>
          <a:blip r:embed="rId3"/>
          <a:stretch>
            <a:fillRect/>
          </a:stretch>
        </p:blipFill>
        <p:spPr>
          <a:xfrm>
            <a:off x="1263925" y="4345800"/>
            <a:ext cx="6616150" cy="776040"/>
          </a:xfrm>
          <a:prstGeom prst="rect">
            <a:avLst/>
          </a:prstGeom>
        </p:spPr>
      </p:pic>
    </p:spTree>
    <p:extLst>
      <p:ext uri="{BB962C8B-B14F-4D97-AF65-F5344CB8AC3E}">
        <p14:creationId xmlns:p14="http://schemas.microsoft.com/office/powerpoint/2010/main" val="3070212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70F0-62B2-7B9D-EC53-D3A71DDB13EF}"/>
              </a:ext>
            </a:extLst>
          </p:cNvPr>
          <p:cNvSpPr>
            <a:spLocks noGrp="1"/>
          </p:cNvSpPr>
          <p:nvPr>
            <p:ph type="title"/>
          </p:nvPr>
        </p:nvSpPr>
        <p:spPr>
          <a:xfrm>
            <a:off x="720000" y="0"/>
            <a:ext cx="7704000" cy="572700"/>
          </a:xfrm>
        </p:spPr>
        <p:txBody>
          <a:bodyPr/>
          <a:lstStyle/>
          <a:p>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2.3.6 Phổ Điểm </a:t>
            </a:r>
            <a:r>
              <a:rPr lang="vi-VN" sz="2000" b="1" dirty="0">
                <a:solidFill>
                  <a:srgbClr val="202331"/>
                </a:solidFill>
                <a:latin typeface="Arial" panose="020B0604020202020204" pitchFamily="34" charset="0"/>
              </a:rPr>
              <a: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heo </a:t>
            </a:r>
            <a:r>
              <a:rPr lang="vi-VN" sz="2000" b="1" dirty="0">
                <a:solidFill>
                  <a:srgbClr val="202331"/>
                </a:solidFill>
                <a:latin typeface="Arial" panose="020B0604020202020204" pitchFamily="34" charset="0"/>
              </a:rPr>
              <a:t>V</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ùng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screenshot of a computer screen&#10;&#10;Description automatically generated">
            <a:extLst>
              <a:ext uri="{FF2B5EF4-FFF2-40B4-BE49-F238E27FC236}">
                <a16:creationId xmlns:a16="http://schemas.microsoft.com/office/drawing/2014/main" id="{1ECFA2A0-C69B-EE21-08DA-CB29B7B86297}"/>
              </a:ext>
            </a:extLst>
          </p:cNvPr>
          <p:cNvPicPr>
            <a:picLocks noChangeAspect="1"/>
          </p:cNvPicPr>
          <p:nvPr/>
        </p:nvPicPr>
        <p:blipFill>
          <a:blip r:embed="rId2"/>
          <a:stretch>
            <a:fillRect/>
          </a:stretch>
        </p:blipFill>
        <p:spPr>
          <a:xfrm>
            <a:off x="2277570" y="434340"/>
            <a:ext cx="4588860" cy="4709160"/>
          </a:xfrm>
          <a:prstGeom prst="rect">
            <a:avLst/>
          </a:prstGeom>
        </p:spPr>
      </p:pic>
    </p:spTree>
    <p:extLst>
      <p:ext uri="{BB962C8B-B14F-4D97-AF65-F5344CB8AC3E}">
        <p14:creationId xmlns:p14="http://schemas.microsoft.com/office/powerpoint/2010/main" val="188121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C264D-43B5-87C9-40A1-6E53A186B1AD}"/>
              </a:ext>
            </a:extLst>
          </p:cNvPr>
          <p:cNvSpPr>
            <a:spLocks noGrp="1"/>
          </p:cNvSpPr>
          <p:nvPr>
            <p:ph type="title"/>
          </p:nvPr>
        </p:nvSpPr>
        <p:spPr>
          <a:xfrm>
            <a:off x="719999" y="0"/>
            <a:ext cx="7704000" cy="572700"/>
          </a:xfrm>
        </p:spPr>
        <p:txBody>
          <a:bodyPr/>
          <a:lstStyle/>
          <a:p>
            <a:r>
              <a:rPr lang="vi-VN" sz="2000" b="1" dirty="0">
                <a:solidFill>
                  <a:srgbClr val="202331"/>
                </a:solidFill>
                <a:latin typeface="Arial" panose="020B0604020202020204" pitchFamily="34" charset="0"/>
              </a:rPr>
              <a:t>2.3.6 Phổ Điểm Theo Vùng </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screen shot of a computer program&#10;&#10;Description automatically generated">
            <a:extLst>
              <a:ext uri="{FF2B5EF4-FFF2-40B4-BE49-F238E27FC236}">
                <a16:creationId xmlns:a16="http://schemas.microsoft.com/office/drawing/2014/main" id="{FB312E47-CB7A-DED7-7CA5-C1DE91977C0E}"/>
              </a:ext>
            </a:extLst>
          </p:cNvPr>
          <p:cNvPicPr>
            <a:picLocks noChangeAspect="1"/>
          </p:cNvPicPr>
          <p:nvPr/>
        </p:nvPicPr>
        <p:blipFill>
          <a:blip r:embed="rId2"/>
          <a:stretch>
            <a:fillRect/>
          </a:stretch>
        </p:blipFill>
        <p:spPr>
          <a:xfrm>
            <a:off x="201551" y="457200"/>
            <a:ext cx="8740897" cy="4511249"/>
          </a:xfrm>
          <a:prstGeom prst="rect">
            <a:avLst/>
          </a:prstGeom>
        </p:spPr>
      </p:pic>
    </p:spTree>
    <p:extLst>
      <p:ext uri="{BB962C8B-B14F-4D97-AF65-F5344CB8AC3E}">
        <p14:creationId xmlns:p14="http://schemas.microsoft.com/office/powerpoint/2010/main" val="3260695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6DA0-78A5-7880-5A9D-D58D7EE29697}"/>
              </a:ext>
            </a:extLst>
          </p:cNvPr>
          <p:cNvSpPr>
            <a:spLocks noGrp="1"/>
          </p:cNvSpPr>
          <p:nvPr>
            <p:ph type="title"/>
          </p:nvPr>
        </p:nvSpPr>
        <p:spPr>
          <a:xfrm>
            <a:off x="720000" y="303962"/>
            <a:ext cx="7704000" cy="572700"/>
          </a:xfrm>
        </p:spPr>
        <p:txBody>
          <a:bodyPr/>
          <a:lstStyle/>
          <a:p>
            <a:r>
              <a:rPr lang="vi-VN" sz="2000" b="1" dirty="0">
                <a:solidFill>
                  <a:srgbClr val="202331"/>
                </a:solidFill>
                <a:latin typeface="Arial" panose="020B0604020202020204" pitchFamily="34" charset="0"/>
              </a:rPr>
              <a:t>2.3.6 Phổ Điểm Theo Vùng </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4" name="Picture 3" descr="A graph of different colored lines&#10;&#10;Description automatically generated">
            <a:extLst>
              <a:ext uri="{FF2B5EF4-FFF2-40B4-BE49-F238E27FC236}">
                <a16:creationId xmlns:a16="http://schemas.microsoft.com/office/drawing/2014/main" id="{06D911FA-52FD-5024-3BD9-371CA183BF52}"/>
              </a:ext>
            </a:extLst>
          </p:cNvPr>
          <p:cNvPicPr>
            <a:picLocks noChangeAspect="1"/>
          </p:cNvPicPr>
          <p:nvPr/>
        </p:nvPicPr>
        <p:blipFill>
          <a:blip r:embed="rId2"/>
          <a:stretch>
            <a:fillRect/>
          </a:stretch>
        </p:blipFill>
        <p:spPr>
          <a:xfrm>
            <a:off x="0" y="1027091"/>
            <a:ext cx="9144000" cy="3089318"/>
          </a:xfrm>
          <a:prstGeom prst="rect">
            <a:avLst/>
          </a:prstGeom>
        </p:spPr>
      </p:pic>
    </p:spTree>
    <p:extLst>
      <p:ext uri="{BB962C8B-B14F-4D97-AF65-F5344CB8AC3E}">
        <p14:creationId xmlns:p14="http://schemas.microsoft.com/office/powerpoint/2010/main" val="1197923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61C6-FD5A-9A8E-07C6-8B95A1C9296D}"/>
              </a:ext>
            </a:extLst>
          </p:cNvPr>
          <p:cNvSpPr>
            <a:spLocks noGrp="1"/>
          </p:cNvSpPr>
          <p:nvPr>
            <p:ph type="title"/>
          </p:nvPr>
        </p:nvSpPr>
        <p:spPr>
          <a:xfrm>
            <a:off x="719999" y="365851"/>
            <a:ext cx="7704000" cy="572700"/>
          </a:xfrm>
        </p:spPr>
        <p:txBody>
          <a:bodyPr/>
          <a:lstStyle/>
          <a:p>
            <a:r>
              <a:rPr lang="vi-VN" sz="2000" b="1" dirty="0">
                <a:solidFill>
                  <a:srgbClr val="202331"/>
                </a:solidFill>
                <a:latin typeface="Arial" panose="020B0604020202020204" pitchFamily="34" charset="0"/>
              </a:rPr>
              <a:t>2.3.6 Phổ Điểm Theo Vùng </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computer screen with text on it&#10;&#10;Description automatically generated">
            <a:extLst>
              <a:ext uri="{FF2B5EF4-FFF2-40B4-BE49-F238E27FC236}">
                <a16:creationId xmlns:a16="http://schemas.microsoft.com/office/drawing/2014/main" id="{CF12A4EF-ED4A-92EE-250C-76F96AE2B164}"/>
              </a:ext>
            </a:extLst>
          </p:cNvPr>
          <p:cNvPicPr>
            <a:picLocks noChangeAspect="1"/>
          </p:cNvPicPr>
          <p:nvPr/>
        </p:nvPicPr>
        <p:blipFill>
          <a:blip r:embed="rId2"/>
          <a:stretch>
            <a:fillRect/>
          </a:stretch>
        </p:blipFill>
        <p:spPr>
          <a:xfrm>
            <a:off x="201551" y="1523909"/>
            <a:ext cx="8740897" cy="2095682"/>
          </a:xfrm>
          <a:prstGeom prst="rect">
            <a:avLst/>
          </a:prstGeom>
        </p:spPr>
      </p:pic>
    </p:spTree>
    <p:extLst>
      <p:ext uri="{BB962C8B-B14F-4D97-AF65-F5344CB8AC3E}">
        <p14:creationId xmlns:p14="http://schemas.microsoft.com/office/powerpoint/2010/main" val="19587130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8197D-40A7-46D0-07D6-014B57EA444C}"/>
              </a:ext>
            </a:extLst>
          </p:cNvPr>
          <p:cNvSpPr txBox="1"/>
          <p:nvPr/>
        </p:nvSpPr>
        <p:spPr>
          <a:xfrm>
            <a:off x="2286000" y="0"/>
            <a:ext cx="4572000" cy="400110"/>
          </a:xfrm>
          <a:prstGeom prst="rect">
            <a:avLst/>
          </a:prstGeom>
          <a:noFill/>
        </p:spPr>
        <p:txBody>
          <a:bodyPr wrap="square">
            <a:spAutoFit/>
          </a:bodyPr>
          <a:lstStyle/>
          <a:p>
            <a:pPr algn="ctr"/>
            <a:r>
              <a:rPr lang="vi-VN" sz="2000" b="1" dirty="0">
                <a:solidFill>
                  <a:srgbClr val="202331"/>
                </a:solidFill>
                <a:latin typeface="Arial" panose="020B0604020202020204" pitchFamily="34" charset="0"/>
                <a:cs typeface="Poppins Black"/>
                <a:sym typeface="Poppins Black"/>
              </a:rPr>
              <a:t>2.3.6 Phổ Điểm Theo Vùng </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sp>
        <p:nvSpPr>
          <p:cNvPr id="7" name="TextBox 6">
            <a:extLst>
              <a:ext uri="{FF2B5EF4-FFF2-40B4-BE49-F238E27FC236}">
                <a16:creationId xmlns:a16="http://schemas.microsoft.com/office/drawing/2014/main" id="{1B957EA0-028E-4C8A-34D6-3B9EF80DD10E}"/>
              </a:ext>
            </a:extLst>
          </p:cNvPr>
          <p:cNvSpPr txBox="1"/>
          <p:nvPr/>
        </p:nvSpPr>
        <p:spPr>
          <a:xfrm>
            <a:off x="872490" y="3505566"/>
            <a:ext cx="7399020" cy="1600438"/>
          </a:xfrm>
          <a:prstGeom prst="rect">
            <a:avLst/>
          </a:prstGeom>
          <a:noFill/>
        </p:spPr>
        <p:txBody>
          <a:bodyPr wrap="square">
            <a:spAutoFit/>
          </a:bodyPr>
          <a:lstStyle/>
          <a:p>
            <a:pPr algn="just"/>
            <a:r>
              <a:rPr lang="vi-VN" dirty="0"/>
              <a:t>Theo biểu đồ:</a:t>
            </a:r>
          </a:p>
          <a:p>
            <a:pPr algn="just"/>
            <a:r>
              <a:rPr lang="vi-VN" dirty="0"/>
              <a:t>+ Số lượng thí sinh ở vùng Đồng bằng sông Hồng là cao nhất và số lượng thấp nhất là ở Tây Nguyên.</a:t>
            </a:r>
          </a:p>
          <a:p>
            <a:pPr algn="just"/>
            <a:r>
              <a:rPr lang="vi-VN" dirty="0"/>
              <a:t>+ Tốc độ tăng trưởng số lượng thí sinh năm 2021 lên đến 12%, chủ yếu ở khu vực Duyên hải Nam Trung Bộ và Đồng bằng sông Hồng.</a:t>
            </a:r>
          </a:p>
          <a:p>
            <a:pPr algn="just"/>
            <a:r>
              <a:rPr lang="vi-VN" dirty="0"/>
              <a:t>+ Tốc độ tăng trưởng số lượng thí sinh năm 2024 tăng lên so với năm 2023 chủ yếu ở khu vực Đồng bằng sông Hồng.</a:t>
            </a:r>
          </a:p>
        </p:txBody>
      </p:sp>
      <p:pic>
        <p:nvPicPr>
          <p:cNvPr id="4" name="Picture 3" descr="A graph of different colored bars&#10;&#10;Description automatically generated">
            <a:extLst>
              <a:ext uri="{FF2B5EF4-FFF2-40B4-BE49-F238E27FC236}">
                <a16:creationId xmlns:a16="http://schemas.microsoft.com/office/drawing/2014/main" id="{3D5652EB-C177-4F2B-41FC-753BB5EC38E0}"/>
              </a:ext>
            </a:extLst>
          </p:cNvPr>
          <p:cNvPicPr>
            <a:picLocks noChangeAspect="1"/>
          </p:cNvPicPr>
          <p:nvPr/>
        </p:nvPicPr>
        <p:blipFill>
          <a:blip r:embed="rId3"/>
          <a:stretch>
            <a:fillRect/>
          </a:stretch>
        </p:blipFill>
        <p:spPr>
          <a:xfrm>
            <a:off x="0" y="401946"/>
            <a:ext cx="9144000" cy="3103620"/>
          </a:xfrm>
          <a:prstGeom prst="rect">
            <a:avLst/>
          </a:prstGeom>
        </p:spPr>
      </p:pic>
    </p:spTree>
    <p:extLst>
      <p:ext uri="{BB962C8B-B14F-4D97-AF65-F5344CB8AC3E}">
        <p14:creationId xmlns:p14="http://schemas.microsoft.com/office/powerpoint/2010/main" val="901418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7FD3-BD6B-69D2-C3CD-3CC702CBC70A}"/>
              </a:ext>
            </a:extLst>
          </p:cNvPr>
          <p:cNvSpPr>
            <a:spLocks noGrp="1"/>
          </p:cNvSpPr>
          <p:nvPr>
            <p:ph type="title"/>
          </p:nvPr>
        </p:nvSpPr>
        <p:spPr>
          <a:xfrm>
            <a:off x="720000" y="0"/>
            <a:ext cx="7704000" cy="572700"/>
          </a:xfrm>
        </p:spPr>
        <p:txBody>
          <a:bodyPr/>
          <a:lstStyle/>
          <a:p>
            <a:r>
              <a:rPr lang="vi-VN" sz="2000" b="1" dirty="0">
                <a:latin typeface="+mn-lt"/>
              </a:rPr>
              <a:t>Duyên Hải Nam Trung Bộ</a:t>
            </a:r>
          </a:p>
        </p:txBody>
      </p:sp>
      <p:pic>
        <p:nvPicPr>
          <p:cNvPr id="5" name="Picture 4" descr="A screenshot of a computer&#10;&#10;Description automatically generated">
            <a:extLst>
              <a:ext uri="{FF2B5EF4-FFF2-40B4-BE49-F238E27FC236}">
                <a16:creationId xmlns:a16="http://schemas.microsoft.com/office/drawing/2014/main" id="{7C0D96A7-1E85-DBBE-3399-0C3A72CE145E}"/>
              </a:ext>
            </a:extLst>
          </p:cNvPr>
          <p:cNvPicPr>
            <a:picLocks noChangeAspect="1"/>
          </p:cNvPicPr>
          <p:nvPr/>
        </p:nvPicPr>
        <p:blipFill>
          <a:blip r:embed="rId2"/>
          <a:stretch>
            <a:fillRect/>
          </a:stretch>
        </p:blipFill>
        <p:spPr>
          <a:xfrm>
            <a:off x="0" y="871585"/>
            <a:ext cx="9144000" cy="2639330"/>
          </a:xfrm>
          <a:prstGeom prst="rect">
            <a:avLst/>
          </a:prstGeom>
        </p:spPr>
      </p:pic>
      <p:pic>
        <p:nvPicPr>
          <p:cNvPr id="7" name="Picture 6">
            <a:extLst>
              <a:ext uri="{FF2B5EF4-FFF2-40B4-BE49-F238E27FC236}">
                <a16:creationId xmlns:a16="http://schemas.microsoft.com/office/drawing/2014/main" id="{E893313F-29B1-E228-3D6E-CA13C90F7E69}"/>
              </a:ext>
            </a:extLst>
          </p:cNvPr>
          <p:cNvPicPr>
            <a:picLocks noChangeAspect="1"/>
          </p:cNvPicPr>
          <p:nvPr/>
        </p:nvPicPr>
        <p:blipFill>
          <a:blip r:embed="rId3"/>
          <a:stretch>
            <a:fillRect/>
          </a:stretch>
        </p:blipFill>
        <p:spPr>
          <a:xfrm>
            <a:off x="0" y="3510915"/>
            <a:ext cx="9144000" cy="586619"/>
          </a:xfrm>
          <a:prstGeom prst="rect">
            <a:avLst/>
          </a:prstGeom>
        </p:spPr>
      </p:pic>
    </p:spTree>
    <p:extLst>
      <p:ext uri="{BB962C8B-B14F-4D97-AF65-F5344CB8AC3E}">
        <p14:creationId xmlns:p14="http://schemas.microsoft.com/office/powerpoint/2010/main" val="2106999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98D56-79E1-5003-AD20-2D328DEE525C}"/>
              </a:ext>
            </a:extLst>
          </p:cNvPr>
          <p:cNvSpPr txBox="1"/>
          <p:nvPr/>
        </p:nvSpPr>
        <p:spPr>
          <a:xfrm>
            <a:off x="2430780" y="62835"/>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Duyên Hải Nam Trung Bộ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screenshot of a computer screen&#10;&#10;Description automatically generated">
            <a:extLst>
              <a:ext uri="{FF2B5EF4-FFF2-40B4-BE49-F238E27FC236}">
                <a16:creationId xmlns:a16="http://schemas.microsoft.com/office/drawing/2014/main" id="{E3265E66-5804-3F14-CABF-DFA3FF6A1F32}"/>
              </a:ext>
            </a:extLst>
          </p:cNvPr>
          <p:cNvPicPr>
            <a:picLocks noChangeAspect="1"/>
          </p:cNvPicPr>
          <p:nvPr/>
        </p:nvPicPr>
        <p:blipFill>
          <a:blip r:embed="rId2"/>
          <a:stretch>
            <a:fillRect/>
          </a:stretch>
        </p:blipFill>
        <p:spPr>
          <a:xfrm>
            <a:off x="0" y="540628"/>
            <a:ext cx="9144000" cy="3411865"/>
          </a:xfrm>
          <a:prstGeom prst="rect">
            <a:avLst/>
          </a:prstGeom>
        </p:spPr>
      </p:pic>
      <p:sp>
        <p:nvSpPr>
          <p:cNvPr id="7" name="TextBox 6">
            <a:extLst>
              <a:ext uri="{FF2B5EF4-FFF2-40B4-BE49-F238E27FC236}">
                <a16:creationId xmlns:a16="http://schemas.microsoft.com/office/drawing/2014/main" id="{49FC8643-3E0A-F2F9-0050-637BE1C5CB59}"/>
              </a:ext>
            </a:extLst>
          </p:cNvPr>
          <p:cNvSpPr txBox="1"/>
          <p:nvPr/>
        </p:nvSpPr>
        <p:spPr>
          <a:xfrm>
            <a:off x="861060" y="4030176"/>
            <a:ext cx="7711440" cy="785343"/>
          </a:xfrm>
          <a:prstGeom prst="rect">
            <a:avLst/>
          </a:prstGeom>
          <a:noFill/>
        </p:spPr>
        <p:txBody>
          <a:bodyPr wrap="square">
            <a:spAutoFit/>
          </a:bodyPr>
          <a:lstStyle/>
          <a:p>
            <a:pPr algn="just">
              <a:lnSpc>
                <a:spcPct val="150000"/>
              </a:lnSpc>
            </a:pPr>
            <a:r>
              <a:rPr lang="vi-VN" sz="1600" dirty="0"/>
              <a:t>Việc tăng số liệu ở năm 2021 quá nhiều thì được ảnh hưởng bởi tỉnh Quảng Nam. Và việc năm 2020, Đà </a:t>
            </a:r>
            <a:r>
              <a:rPr lang="vi-VN" sz="1600" dirty="0" err="1"/>
              <a:t>Nẵng</a:t>
            </a:r>
            <a:r>
              <a:rPr lang="vi-VN" sz="1600" dirty="0"/>
              <a:t> không có dữ liệu cũng gây nên sự chênh lệch này.</a:t>
            </a:r>
          </a:p>
        </p:txBody>
      </p:sp>
    </p:spTree>
    <p:extLst>
      <p:ext uri="{BB962C8B-B14F-4D97-AF65-F5344CB8AC3E}">
        <p14:creationId xmlns:p14="http://schemas.microsoft.com/office/powerpoint/2010/main" val="3548404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215A-308A-D5A5-E416-350721BA46A8}"/>
              </a:ext>
            </a:extLst>
          </p:cNvPr>
          <p:cNvSpPr>
            <a:spLocks noGrp="1"/>
          </p:cNvSpPr>
          <p:nvPr>
            <p:ph type="title"/>
          </p:nvPr>
        </p:nvSpPr>
        <p:spPr>
          <a:xfrm>
            <a:off x="720000" y="56405"/>
            <a:ext cx="7704000" cy="572700"/>
          </a:xfrm>
        </p:spPr>
        <p:txBody>
          <a:bodyPr/>
          <a:lstStyle/>
          <a:p>
            <a:r>
              <a:rPr lang="vi-VN" sz="2000" b="1" dirty="0">
                <a:latin typeface="+mn-lt"/>
              </a:rPr>
              <a:t>Đồng Bằng Sông Hồng</a:t>
            </a:r>
          </a:p>
        </p:txBody>
      </p:sp>
      <p:pic>
        <p:nvPicPr>
          <p:cNvPr id="5" name="Picture 4" descr="A screenshot of a computer&#10;&#10;Description automatically generated">
            <a:extLst>
              <a:ext uri="{FF2B5EF4-FFF2-40B4-BE49-F238E27FC236}">
                <a16:creationId xmlns:a16="http://schemas.microsoft.com/office/drawing/2014/main" id="{64731E4F-0F68-A11A-FA7B-F2868EA256CF}"/>
              </a:ext>
            </a:extLst>
          </p:cNvPr>
          <p:cNvPicPr>
            <a:picLocks noChangeAspect="1"/>
          </p:cNvPicPr>
          <p:nvPr/>
        </p:nvPicPr>
        <p:blipFill>
          <a:blip r:embed="rId2"/>
          <a:stretch>
            <a:fillRect/>
          </a:stretch>
        </p:blipFill>
        <p:spPr>
          <a:xfrm>
            <a:off x="0" y="928458"/>
            <a:ext cx="9144000" cy="2687877"/>
          </a:xfrm>
          <a:prstGeom prst="rect">
            <a:avLst/>
          </a:prstGeom>
        </p:spPr>
      </p:pic>
      <p:pic>
        <p:nvPicPr>
          <p:cNvPr id="7" name="Picture 6">
            <a:extLst>
              <a:ext uri="{FF2B5EF4-FFF2-40B4-BE49-F238E27FC236}">
                <a16:creationId xmlns:a16="http://schemas.microsoft.com/office/drawing/2014/main" id="{A0D2DAF4-6C0F-8785-3D51-D0B1C3917130}"/>
              </a:ext>
            </a:extLst>
          </p:cNvPr>
          <p:cNvPicPr>
            <a:picLocks noChangeAspect="1"/>
          </p:cNvPicPr>
          <p:nvPr/>
        </p:nvPicPr>
        <p:blipFill>
          <a:blip r:embed="rId3"/>
          <a:stretch>
            <a:fillRect/>
          </a:stretch>
        </p:blipFill>
        <p:spPr>
          <a:xfrm>
            <a:off x="0" y="3616335"/>
            <a:ext cx="9144000" cy="661809"/>
          </a:xfrm>
          <a:prstGeom prst="rect">
            <a:avLst/>
          </a:prstGeom>
        </p:spPr>
      </p:pic>
    </p:spTree>
    <p:extLst>
      <p:ext uri="{BB962C8B-B14F-4D97-AF65-F5344CB8AC3E}">
        <p14:creationId xmlns:p14="http://schemas.microsoft.com/office/powerpoint/2010/main" val="12714388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69478-84E8-F62D-91B0-1BF0BBD5C52C}"/>
              </a:ext>
            </a:extLst>
          </p:cNvPr>
          <p:cNvSpPr txBox="1"/>
          <p:nvPr/>
        </p:nvSpPr>
        <p:spPr>
          <a:xfrm>
            <a:off x="2286000" y="54472"/>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Đồng Bằng Sông Hồng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screenshot of a computer screen&#10;&#10;Description automatically generated">
            <a:extLst>
              <a:ext uri="{FF2B5EF4-FFF2-40B4-BE49-F238E27FC236}">
                <a16:creationId xmlns:a16="http://schemas.microsoft.com/office/drawing/2014/main" id="{E12E5FC3-F0EB-FFAC-6D20-746751A9AD0B}"/>
              </a:ext>
            </a:extLst>
          </p:cNvPr>
          <p:cNvPicPr>
            <a:picLocks noChangeAspect="1"/>
          </p:cNvPicPr>
          <p:nvPr/>
        </p:nvPicPr>
        <p:blipFill>
          <a:blip r:embed="rId2"/>
          <a:stretch>
            <a:fillRect/>
          </a:stretch>
        </p:blipFill>
        <p:spPr>
          <a:xfrm>
            <a:off x="190500" y="452586"/>
            <a:ext cx="8641080" cy="3789015"/>
          </a:xfrm>
          <a:prstGeom prst="rect">
            <a:avLst/>
          </a:prstGeom>
        </p:spPr>
      </p:pic>
      <p:sp>
        <p:nvSpPr>
          <p:cNvPr id="7" name="TextBox 6">
            <a:extLst>
              <a:ext uri="{FF2B5EF4-FFF2-40B4-BE49-F238E27FC236}">
                <a16:creationId xmlns:a16="http://schemas.microsoft.com/office/drawing/2014/main" id="{1FF5A9C5-9A6A-4507-A3C6-897B9CF26840}"/>
              </a:ext>
            </a:extLst>
          </p:cNvPr>
          <p:cNvSpPr txBox="1"/>
          <p:nvPr/>
        </p:nvSpPr>
        <p:spPr>
          <a:xfrm>
            <a:off x="777240" y="4321582"/>
            <a:ext cx="7589520" cy="738664"/>
          </a:xfrm>
          <a:prstGeom prst="rect">
            <a:avLst/>
          </a:prstGeom>
          <a:noFill/>
        </p:spPr>
        <p:txBody>
          <a:bodyPr wrap="square">
            <a:spAutoFit/>
          </a:bodyPr>
          <a:lstStyle/>
          <a:p>
            <a:pPr algn="just"/>
            <a:r>
              <a:rPr lang="vi-VN" dirty="0"/>
              <a:t>Việc tăng số liệu ở năm 2021 chủ yếu được ảnh hưởng bởi Hà Nội và Hải Phòng. Năm 2024, số liệu tăng chủ yếu ở Hải Phòng với 12%. Tỉnh Quảng Ninh và Vĩnh Phúc cũng tăng khá nhiều với lần lượt là 11% và 10%.</a:t>
            </a:r>
          </a:p>
        </p:txBody>
      </p:sp>
    </p:spTree>
    <p:extLst>
      <p:ext uri="{BB962C8B-B14F-4D97-AF65-F5344CB8AC3E}">
        <p14:creationId xmlns:p14="http://schemas.microsoft.com/office/powerpoint/2010/main" val="20461064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3"/>
          <p:cNvSpPr txBox="1">
            <a:spLocks noGrp="1"/>
          </p:cNvSpPr>
          <p:nvPr>
            <p:ph type="title"/>
          </p:nvPr>
        </p:nvSpPr>
        <p:spPr>
          <a:xfrm>
            <a:off x="720000" y="-53340"/>
            <a:ext cx="7704000" cy="572700"/>
          </a:xfrm>
          <a:prstGeom prst="rect">
            <a:avLst/>
          </a:prstGeom>
        </p:spPr>
        <p:txBody>
          <a:bodyPr spcFirstLastPara="1" wrap="square" lIns="91425" tIns="91425" rIns="91425" bIns="91425" anchor="t" anchorCtr="0">
            <a:noAutofit/>
          </a:bodyPr>
          <a:lstStyle/>
          <a:p>
            <a:pPr lvl="0" algn="ctr"/>
            <a:r>
              <a:rPr lang="en-US" sz="2000" b="1" kern="100" dirty="0">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Times New Roman" panose="02020603050405020304" pitchFamily="18" charset="0"/>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Times New Roman" panose="02020603050405020304" pitchFamily="18" charset="0"/>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Times New Roman" panose="02020603050405020304" pitchFamily="18" charset="0"/>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Times New Roman" panose="02020603050405020304" pitchFamily="18" charset="0"/>
                <a:ea typeface="Aptos" panose="020B0004020202020204" pitchFamily="34" charset="0"/>
                <a:cs typeface="Times New Roman" panose="02020603050405020304" pitchFamily="18" charset="0"/>
                <a:sym typeface="Raleway"/>
              </a:rPr>
              <a:t>)</a:t>
            </a:r>
            <a:endParaRPr sz="2000" b="0" dirty="0">
              <a:latin typeface="Poppins Black"/>
              <a:ea typeface="Poppins Black"/>
              <a:cs typeface="Poppins Black"/>
              <a:sym typeface="Poppins Black"/>
            </a:endParaRPr>
          </a:p>
        </p:txBody>
      </p:sp>
      <p:pic>
        <p:nvPicPr>
          <p:cNvPr id="16" name="Picture 15" descr="A screenshot of a computer&#10;&#10;Description automatically generated">
            <a:extLst>
              <a:ext uri="{FF2B5EF4-FFF2-40B4-BE49-F238E27FC236}">
                <a16:creationId xmlns:a16="http://schemas.microsoft.com/office/drawing/2014/main" id="{E52D7579-DE30-9D02-023B-6BD84B82E651}"/>
              </a:ext>
            </a:extLst>
          </p:cNvPr>
          <p:cNvPicPr>
            <a:picLocks noChangeAspect="1"/>
          </p:cNvPicPr>
          <p:nvPr/>
        </p:nvPicPr>
        <p:blipFill>
          <a:blip r:embed="rId3"/>
          <a:stretch>
            <a:fillRect/>
          </a:stretch>
        </p:blipFill>
        <p:spPr>
          <a:xfrm>
            <a:off x="266700" y="389821"/>
            <a:ext cx="8610600" cy="4570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5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5AFB-4207-579B-30F0-9987FF924B87}"/>
              </a:ext>
            </a:extLst>
          </p:cNvPr>
          <p:cNvSpPr>
            <a:spLocks noGrp="1"/>
          </p:cNvSpPr>
          <p:nvPr>
            <p:ph type="title"/>
          </p:nvPr>
        </p:nvSpPr>
        <p:spPr>
          <a:xfrm>
            <a:off x="720000" y="0"/>
            <a:ext cx="7704000" cy="572700"/>
          </a:xfrm>
        </p:spPr>
        <p:txBody>
          <a:bodyPr/>
          <a:lstStyle/>
          <a:p>
            <a:r>
              <a:rPr lang="vi-VN" sz="2000" b="1" dirty="0">
                <a:latin typeface="+mn-lt"/>
              </a:rPr>
              <a:t>Đồng Bằng Sông Cửu Long</a:t>
            </a:r>
          </a:p>
        </p:txBody>
      </p:sp>
      <p:pic>
        <p:nvPicPr>
          <p:cNvPr id="9" name="Picture 8" descr="A screenshot of a computer program&#10;&#10;Description automatically generated">
            <a:extLst>
              <a:ext uri="{FF2B5EF4-FFF2-40B4-BE49-F238E27FC236}">
                <a16:creationId xmlns:a16="http://schemas.microsoft.com/office/drawing/2014/main" id="{D84C026A-52CF-79D2-1F18-7DCE0369F2DF}"/>
              </a:ext>
            </a:extLst>
          </p:cNvPr>
          <p:cNvPicPr>
            <a:picLocks noChangeAspect="1"/>
          </p:cNvPicPr>
          <p:nvPr/>
        </p:nvPicPr>
        <p:blipFill>
          <a:blip r:embed="rId2"/>
          <a:stretch>
            <a:fillRect/>
          </a:stretch>
        </p:blipFill>
        <p:spPr>
          <a:xfrm>
            <a:off x="0" y="912136"/>
            <a:ext cx="9144000" cy="3121107"/>
          </a:xfrm>
          <a:prstGeom prst="rect">
            <a:avLst/>
          </a:prstGeom>
        </p:spPr>
      </p:pic>
    </p:spTree>
    <p:extLst>
      <p:ext uri="{BB962C8B-B14F-4D97-AF65-F5344CB8AC3E}">
        <p14:creationId xmlns:p14="http://schemas.microsoft.com/office/powerpoint/2010/main" val="2671819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7A43BC-5639-C93C-0EDC-E7691D26D105}"/>
              </a:ext>
            </a:extLst>
          </p:cNvPr>
          <p:cNvSpPr txBox="1"/>
          <p:nvPr/>
        </p:nvSpPr>
        <p:spPr>
          <a:xfrm>
            <a:off x="2286000" y="0"/>
            <a:ext cx="4572000" cy="400110"/>
          </a:xfrm>
          <a:prstGeom prst="rect">
            <a:avLst/>
          </a:prstGeom>
          <a:noFill/>
        </p:spPr>
        <p:txBody>
          <a:bodyPr wrap="square">
            <a:spAutoFit/>
          </a:bodyPr>
          <a:lstStyle/>
          <a:p>
            <a:pPr algn="ct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Đồng Bằng Sông Cửu Long (</a:t>
            </a:r>
            <a:r>
              <a:rPr kumimoji="0" lang="vi-VN" sz="2000" b="1" i="0" u="none" strike="noStrike" kern="0" cap="none" spc="0" normalizeH="0" baseline="0" noProof="0" dirty="0" err="1">
                <a:ln>
                  <a:noFill/>
                </a:ln>
                <a:solidFill>
                  <a:srgbClr val="202331"/>
                </a:solidFill>
                <a:effectLst/>
                <a:uLnTx/>
                <a:uFillTx/>
                <a:latin typeface="Arial" panose="020B0604020202020204" pitchFamily="34" charset="0"/>
                <a:cs typeface="Poppins Black"/>
                <a:sym typeface="Poppins Black"/>
              </a:rPr>
              <a:t>tt</a:t>
            </a:r>
            <a:r>
              <a:rPr kumimoji="0" lang="vi-VN" sz="2000" b="1" i="0" u="none" strike="noStrike" kern="0" cap="none" spc="0" normalizeH="0" baseline="0" noProof="0" dirty="0">
                <a:ln>
                  <a:noFill/>
                </a:ln>
                <a:solidFill>
                  <a:srgbClr val="202331"/>
                </a:solidFill>
                <a:effectLst/>
                <a:uLnTx/>
                <a:uFillTx/>
                <a:latin typeface="Arial" panose="020B0604020202020204" pitchFamily="34" charset="0"/>
                <a:cs typeface="Poppins Black"/>
                <a:sym typeface="Poppins Black"/>
              </a:rPr>
              <a:t>)</a:t>
            </a:r>
            <a:endParaRPr lang="vi-VN" dirty="0"/>
          </a:p>
        </p:txBody>
      </p:sp>
      <p:pic>
        <p:nvPicPr>
          <p:cNvPr id="5" name="Picture 4" descr="A screenshot of a graph&#10;&#10;Description automatically generated">
            <a:extLst>
              <a:ext uri="{FF2B5EF4-FFF2-40B4-BE49-F238E27FC236}">
                <a16:creationId xmlns:a16="http://schemas.microsoft.com/office/drawing/2014/main" id="{5E5B7B58-7E84-0139-3AFB-793ADBA011BF}"/>
              </a:ext>
            </a:extLst>
          </p:cNvPr>
          <p:cNvPicPr>
            <a:picLocks noChangeAspect="1"/>
          </p:cNvPicPr>
          <p:nvPr/>
        </p:nvPicPr>
        <p:blipFill>
          <a:blip r:embed="rId2"/>
          <a:stretch>
            <a:fillRect/>
          </a:stretch>
        </p:blipFill>
        <p:spPr>
          <a:xfrm>
            <a:off x="735115" y="374393"/>
            <a:ext cx="7673770" cy="3832860"/>
          </a:xfrm>
          <a:prstGeom prst="rect">
            <a:avLst/>
          </a:prstGeom>
        </p:spPr>
      </p:pic>
      <p:sp>
        <p:nvSpPr>
          <p:cNvPr id="7" name="TextBox 6">
            <a:extLst>
              <a:ext uri="{FF2B5EF4-FFF2-40B4-BE49-F238E27FC236}">
                <a16:creationId xmlns:a16="http://schemas.microsoft.com/office/drawing/2014/main" id="{F9254A5B-6011-1962-D442-2265A6C0E433}"/>
              </a:ext>
            </a:extLst>
          </p:cNvPr>
          <p:cNvSpPr txBox="1"/>
          <p:nvPr/>
        </p:nvSpPr>
        <p:spPr>
          <a:xfrm>
            <a:off x="468630" y="4314946"/>
            <a:ext cx="8206740" cy="738664"/>
          </a:xfrm>
          <a:prstGeom prst="rect">
            <a:avLst/>
          </a:prstGeom>
          <a:noFill/>
        </p:spPr>
        <p:txBody>
          <a:bodyPr wrap="square">
            <a:spAutoFit/>
          </a:bodyPr>
          <a:lstStyle/>
          <a:p>
            <a:pPr algn="just"/>
            <a:r>
              <a:rPr lang="vi-VN" dirty="0"/>
              <a:t>Năm 2021, tỉnh An Giang và Đồng Tháp giảm lần lượt là 20% và 21% nhưng đến năm 2022 lại tăng lên 53% và 43% nên có thể thấy dữ liệu ở những năm này có sự bất thường. Những năm sau đó thì số liệu đã ổn định trở lại.</a:t>
            </a:r>
          </a:p>
        </p:txBody>
      </p:sp>
    </p:spTree>
    <p:extLst>
      <p:ext uri="{BB962C8B-B14F-4D97-AF65-F5344CB8AC3E}">
        <p14:creationId xmlns:p14="http://schemas.microsoft.com/office/powerpoint/2010/main" val="219379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C8CB-9C60-D079-007A-A17809696DC7}"/>
              </a:ext>
            </a:extLst>
          </p:cNvPr>
          <p:cNvSpPr>
            <a:spLocks noGrp="1"/>
          </p:cNvSpPr>
          <p:nvPr>
            <p:ph type="title"/>
          </p:nvPr>
        </p:nvSpPr>
        <p:spPr>
          <a:xfrm>
            <a:off x="720000" y="200256"/>
            <a:ext cx="7704000" cy="572700"/>
          </a:xfrm>
        </p:spPr>
        <p:txBody>
          <a:bodyPr/>
          <a:lstStyle/>
          <a:p>
            <a:r>
              <a:rPr lang="vi-VN" sz="2000" b="1" dirty="0">
                <a:latin typeface="+mn-lt"/>
              </a:rPr>
              <a:t>2.3.7 </a:t>
            </a:r>
            <a:r>
              <a:rPr lang="vi-VN" sz="2000" b="1">
                <a:latin typeface="+mn-lt"/>
              </a:rPr>
              <a:t>Phân Bổ Theo Vị Trí Địa </a:t>
            </a:r>
            <a:r>
              <a:rPr lang="vi-VN" sz="2000" b="1" dirty="0">
                <a:latin typeface="+mn-lt"/>
              </a:rPr>
              <a:t>L</a:t>
            </a:r>
            <a:r>
              <a:rPr lang="vi-VN" sz="2000" b="1">
                <a:latin typeface="+mn-lt"/>
              </a:rPr>
              <a:t>ý</a:t>
            </a:r>
            <a:endParaRPr lang="vi-VN" sz="2000" b="1"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933B1463-16CC-AD74-CCB6-74BE45DB4613}"/>
              </a:ext>
            </a:extLst>
          </p:cNvPr>
          <p:cNvPicPr>
            <a:picLocks noChangeAspect="1"/>
          </p:cNvPicPr>
          <p:nvPr/>
        </p:nvPicPr>
        <p:blipFill>
          <a:blip r:embed="rId2"/>
          <a:stretch>
            <a:fillRect/>
          </a:stretch>
        </p:blipFill>
        <p:spPr>
          <a:xfrm>
            <a:off x="0" y="1203651"/>
            <a:ext cx="9144000" cy="2736197"/>
          </a:xfrm>
          <a:prstGeom prst="rect">
            <a:avLst/>
          </a:prstGeom>
        </p:spPr>
      </p:pic>
    </p:spTree>
    <p:extLst>
      <p:ext uri="{BB962C8B-B14F-4D97-AF65-F5344CB8AC3E}">
        <p14:creationId xmlns:p14="http://schemas.microsoft.com/office/powerpoint/2010/main" val="3885076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lines&#10;&#10;Description automatically generated">
            <a:extLst>
              <a:ext uri="{FF2B5EF4-FFF2-40B4-BE49-F238E27FC236}">
                <a16:creationId xmlns:a16="http://schemas.microsoft.com/office/drawing/2014/main" id="{9040BD1D-62DA-1D00-3872-3CC31253439E}"/>
              </a:ext>
            </a:extLst>
          </p:cNvPr>
          <p:cNvPicPr>
            <a:picLocks noChangeAspect="1"/>
          </p:cNvPicPr>
          <p:nvPr/>
        </p:nvPicPr>
        <p:blipFill>
          <a:blip r:embed="rId2"/>
          <a:stretch>
            <a:fillRect/>
          </a:stretch>
        </p:blipFill>
        <p:spPr>
          <a:xfrm>
            <a:off x="0" y="157028"/>
            <a:ext cx="9144000" cy="4829443"/>
          </a:xfrm>
          <a:prstGeom prst="rect">
            <a:avLst/>
          </a:prstGeom>
        </p:spPr>
      </p:pic>
    </p:spTree>
    <p:extLst>
      <p:ext uri="{BB962C8B-B14F-4D97-AF65-F5344CB8AC3E}">
        <p14:creationId xmlns:p14="http://schemas.microsoft.com/office/powerpoint/2010/main" val="17507804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B8484-DD07-9785-6768-3FEA040303EE}"/>
              </a:ext>
            </a:extLst>
          </p:cNvPr>
          <p:cNvPicPr>
            <a:picLocks noChangeAspect="1"/>
          </p:cNvPicPr>
          <p:nvPr/>
        </p:nvPicPr>
        <p:blipFill>
          <a:blip r:embed="rId2"/>
          <a:stretch>
            <a:fillRect/>
          </a:stretch>
        </p:blipFill>
        <p:spPr>
          <a:xfrm>
            <a:off x="0" y="0"/>
            <a:ext cx="9144000" cy="90091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3220C216-B877-760E-30B6-EA65D3CEF267}"/>
              </a:ext>
            </a:extLst>
          </p:cNvPr>
          <p:cNvPicPr>
            <a:picLocks noChangeAspect="1"/>
          </p:cNvPicPr>
          <p:nvPr/>
        </p:nvPicPr>
        <p:blipFill>
          <a:blip r:embed="rId3"/>
          <a:stretch>
            <a:fillRect/>
          </a:stretch>
        </p:blipFill>
        <p:spPr>
          <a:xfrm>
            <a:off x="2337613" y="900917"/>
            <a:ext cx="4468773" cy="4242583"/>
          </a:xfrm>
          <a:prstGeom prst="rect">
            <a:avLst/>
          </a:prstGeom>
        </p:spPr>
      </p:pic>
    </p:spTree>
    <p:extLst>
      <p:ext uri="{BB962C8B-B14F-4D97-AF65-F5344CB8AC3E}">
        <p14:creationId xmlns:p14="http://schemas.microsoft.com/office/powerpoint/2010/main" val="580656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D820-5B59-17EC-5B6E-7E11AF0C5325}"/>
              </a:ext>
            </a:extLst>
          </p:cNvPr>
          <p:cNvSpPr>
            <a:spLocks noGrp="1"/>
          </p:cNvSpPr>
          <p:nvPr>
            <p:ph type="title"/>
          </p:nvPr>
        </p:nvSpPr>
        <p:spPr>
          <a:xfrm>
            <a:off x="720000" y="0"/>
            <a:ext cx="7704000" cy="572700"/>
          </a:xfrm>
        </p:spPr>
        <p:txBody>
          <a:bodyPr/>
          <a:lstStyle/>
          <a:p>
            <a:r>
              <a:rPr lang="vi-VN" sz="2000" b="1" dirty="0">
                <a:latin typeface="+mn-lt"/>
              </a:rPr>
              <a:t>Môn Toán</a:t>
            </a:r>
          </a:p>
        </p:txBody>
      </p:sp>
      <p:pic>
        <p:nvPicPr>
          <p:cNvPr id="7" name="Picture 6" descr="A screenshot of a computer program&#10;&#10;Description automatically generated">
            <a:extLst>
              <a:ext uri="{FF2B5EF4-FFF2-40B4-BE49-F238E27FC236}">
                <a16:creationId xmlns:a16="http://schemas.microsoft.com/office/drawing/2014/main" id="{0AAFABB0-82BA-B28B-BB2C-FB033F93D45B}"/>
              </a:ext>
            </a:extLst>
          </p:cNvPr>
          <p:cNvPicPr>
            <a:picLocks noChangeAspect="1"/>
          </p:cNvPicPr>
          <p:nvPr/>
        </p:nvPicPr>
        <p:blipFill>
          <a:blip r:embed="rId2"/>
          <a:stretch>
            <a:fillRect/>
          </a:stretch>
        </p:blipFill>
        <p:spPr>
          <a:xfrm>
            <a:off x="0" y="453845"/>
            <a:ext cx="9144000" cy="4537255"/>
          </a:xfrm>
          <a:prstGeom prst="rect">
            <a:avLst/>
          </a:prstGeom>
        </p:spPr>
      </p:pic>
    </p:spTree>
    <p:extLst>
      <p:ext uri="{BB962C8B-B14F-4D97-AF65-F5344CB8AC3E}">
        <p14:creationId xmlns:p14="http://schemas.microsoft.com/office/powerpoint/2010/main" val="2322445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306EBB7-5738-CE3F-A240-6A1E0D448A62}"/>
              </a:ext>
            </a:extLst>
          </p:cNvPr>
          <p:cNvSpPr txBox="1"/>
          <p:nvPr/>
        </p:nvSpPr>
        <p:spPr>
          <a:xfrm>
            <a:off x="0" y="4039434"/>
            <a:ext cx="9144000" cy="1061829"/>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ở miền Bắc có điểm Trung vị cao nhất là Ninh Bình, Hà Nội, Nam Định, Vĩnh Phúc, Bắc Ninh và Hải Phòng. Miền Trung có Thanh Hóa, Huế, Đà </a:t>
            </a:r>
            <a:r>
              <a:rPr lang="vi-VN" sz="900" dirty="0" err="1">
                <a:latin typeface="+mj-lt"/>
              </a:rPr>
              <a:t>Nẵng</a:t>
            </a:r>
            <a:r>
              <a:rPr lang="vi-VN" sz="900" dirty="0">
                <a:latin typeface="+mj-lt"/>
              </a:rPr>
              <a:t> và Ninh Thuận. Miền Nam có TP. Hồ Chí Minh và Bình Dương điểm Trung vị cũng rất cao. Tỉnh có điểm Trung vị thấp nhất cả nước đó là Hà Giang.</a:t>
            </a:r>
          </a:p>
          <a:p>
            <a:pPr algn="just"/>
            <a:r>
              <a:rPr lang="vi-VN" sz="900" dirty="0">
                <a:latin typeface="+mj-lt"/>
              </a:rPr>
              <a:t>+ Số lượng thí sinh có điểm Toán lọt </a:t>
            </a:r>
            <a:r>
              <a:rPr lang="vi-VN" sz="900" dirty="0" err="1">
                <a:latin typeface="+mj-lt"/>
              </a:rPr>
              <a:t>top</a:t>
            </a:r>
            <a:r>
              <a:rPr lang="vi-VN" sz="900" dirty="0">
                <a:latin typeface="+mj-lt"/>
              </a:rPr>
              <a:t> 5% chủ yếu tập trung ở khu vực phía Bắc, nhiều nhất ở Thủ đô Hà Nội. Khu vực phía Nam đa số tập trung ở TP. Hồ Chí Minh.</a:t>
            </a:r>
          </a:p>
          <a:p>
            <a:pPr algn="just"/>
            <a:r>
              <a:rPr lang="vi-VN" sz="900" dirty="0">
                <a:latin typeface="+mj-lt"/>
              </a:rPr>
              <a:t>+ Tỉnh có độ lệch chuẩn điểm Toán ở mức cao gồm Hà Giang, Cao Bằng, Thái Nguyên, Thanh Hóa, Quảng Trị, Gia Lai và </a:t>
            </a:r>
            <a:r>
              <a:rPr lang="vi-VN" sz="900" dirty="0" err="1">
                <a:latin typeface="+mj-lt"/>
              </a:rPr>
              <a:t>Đăk</a:t>
            </a:r>
            <a:r>
              <a:rPr lang="vi-VN" sz="900" dirty="0">
                <a:latin typeface="+mj-lt"/>
              </a:rPr>
              <a:t> </a:t>
            </a:r>
            <a:r>
              <a:rPr lang="vi-VN" sz="900" dirty="0" err="1">
                <a:latin typeface="+mj-lt"/>
              </a:rPr>
              <a:t>Lăk</a:t>
            </a:r>
            <a:r>
              <a:rPr lang="vi-VN" sz="900" dirty="0">
                <a:latin typeface="+mj-lt"/>
              </a:rPr>
              <a:t>. Điều này cho thấy sự không đồng đều về phân bố năng lực ở những tỉnh này là rất lớn.</a:t>
            </a:r>
          </a:p>
          <a:p>
            <a:pPr algn="just"/>
            <a:r>
              <a:rPr lang="vi-VN" sz="900" dirty="0">
                <a:latin typeface="+mj-lt"/>
              </a:rPr>
              <a:t>=&gt; Khu vực thành thị có điểm bình quân cao</a:t>
            </a:r>
            <a:endParaRPr lang="vi-VN" dirty="0"/>
          </a:p>
        </p:txBody>
      </p:sp>
      <p:pic>
        <p:nvPicPr>
          <p:cNvPr id="13" name="Picture 12" descr="A screenshot of a computer screen&#10;&#10;Description automatically generated">
            <a:extLst>
              <a:ext uri="{FF2B5EF4-FFF2-40B4-BE49-F238E27FC236}">
                <a16:creationId xmlns:a16="http://schemas.microsoft.com/office/drawing/2014/main" id="{E84B53C2-BE2B-5AB8-D645-623BE3E27C05}"/>
              </a:ext>
            </a:extLst>
          </p:cNvPr>
          <p:cNvPicPr>
            <a:picLocks noChangeAspect="1"/>
          </p:cNvPicPr>
          <p:nvPr/>
        </p:nvPicPr>
        <p:blipFill>
          <a:blip r:embed="rId2"/>
          <a:stretch>
            <a:fillRect/>
          </a:stretch>
        </p:blipFill>
        <p:spPr>
          <a:xfrm>
            <a:off x="0" y="0"/>
            <a:ext cx="9144000" cy="4039434"/>
          </a:xfrm>
          <a:prstGeom prst="rect">
            <a:avLst/>
          </a:prstGeom>
        </p:spPr>
      </p:pic>
    </p:spTree>
    <p:extLst>
      <p:ext uri="{BB962C8B-B14F-4D97-AF65-F5344CB8AC3E}">
        <p14:creationId xmlns:p14="http://schemas.microsoft.com/office/powerpoint/2010/main" val="3272254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5016-13AA-6938-3672-DB8CCAA509CB}"/>
              </a:ext>
            </a:extLst>
          </p:cNvPr>
          <p:cNvSpPr>
            <a:spLocks noGrp="1"/>
          </p:cNvSpPr>
          <p:nvPr>
            <p:ph type="title"/>
          </p:nvPr>
        </p:nvSpPr>
        <p:spPr>
          <a:xfrm>
            <a:off x="719999" y="-7620"/>
            <a:ext cx="7704000" cy="572700"/>
          </a:xfrm>
        </p:spPr>
        <p:txBody>
          <a:bodyPr/>
          <a:lstStyle/>
          <a:p>
            <a:r>
              <a:rPr lang="vi-VN" sz="2000" b="1" dirty="0">
                <a:latin typeface="+mn-lt"/>
              </a:rPr>
              <a:t>Môn Ngoại Ngữ</a:t>
            </a:r>
          </a:p>
        </p:txBody>
      </p:sp>
      <p:pic>
        <p:nvPicPr>
          <p:cNvPr id="5" name="Picture 4" descr="A screenshot of a computer program&#10;&#10;Description automatically generated">
            <a:extLst>
              <a:ext uri="{FF2B5EF4-FFF2-40B4-BE49-F238E27FC236}">
                <a16:creationId xmlns:a16="http://schemas.microsoft.com/office/drawing/2014/main" id="{40498D82-E19A-AA78-AB20-D0E653D89F51}"/>
              </a:ext>
            </a:extLst>
          </p:cNvPr>
          <p:cNvPicPr>
            <a:picLocks noChangeAspect="1"/>
          </p:cNvPicPr>
          <p:nvPr/>
        </p:nvPicPr>
        <p:blipFill>
          <a:blip r:embed="rId2"/>
          <a:stretch>
            <a:fillRect/>
          </a:stretch>
        </p:blipFill>
        <p:spPr>
          <a:xfrm>
            <a:off x="198120" y="472440"/>
            <a:ext cx="8763000" cy="4549140"/>
          </a:xfrm>
          <a:prstGeom prst="rect">
            <a:avLst/>
          </a:prstGeom>
        </p:spPr>
      </p:pic>
    </p:spTree>
    <p:extLst>
      <p:ext uri="{BB962C8B-B14F-4D97-AF65-F5344CB8AC3E}">
        <p14:creationId xmlns:p14="http://schemas.microsoft.com/office/powerpoint/2010/main" val="11883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8575DCA5-809A-0DD6-33C6-1B13AD06D5B7}"/>
              </a:ext>
            </a:extLst>
          </p:cNvPr>
          <p:cNvPicPr>
            <a:picLocks noChangeAspect="1"/>
          </p:cNvPicPr>
          <p:nvPr/>
        </p:nvPicPr>
        <p:blipFill>
          <a:blip r:embed="rId2"/>
          <a:stretch>
            <a:fillRect/>
          </a:stretch>
        </p:blipFill>
        <p:spPr>
          <a:xfrm>
            <a:off x="0" y="1"/>
            <a:ext cx="9144000" cy="4127382"/>
          </a:xfrm>
          <a:prstGeom prst="rect">
            <a:avLst/>
          </a:prstGeom>
        </p:spPr>
      </p:pic>
      <p:sp>
        <p:nvSpPr>
          <p:cNvPr id="5" name="TextBox 4">
            <a:extLst>
              <a:ext uri="{FF2B5EF4-FFF2-40B4-BE49-F238E27FC236}">
                <a16:creationId xmlns:a16="http://schemas.microsoft.com/office/drawing/2014/main" id="{0BCFD3FD-918B-7460-C657-9917C956558B}"/>
              </a:ext>
            </a:extLst>
          </p:cNvPr>
          <p:cNvSpPr txBox="1"/>
          <p:nvPr/>
        </p:nvSpPr>
        <p:spPr>
          <a:xfrm>
            <a:off x="0" y="4127383"/>
            <a:ext cx="9144000" cy="923330"/>
          </a:xfrm>
          <a:prstGeom prst="rect">
            <a:avLst/>
          </a:prstGeom>
          <a:noFill/>
        </p:spPr>
        <p:txBody>
          <a:bodyPr wrap="square">
            <a:spAutoFit/>
          </a:bodyPr>
          <a:lstStyle/>
          <a:p>
            <a:pPr algn="just"/>
            <a:r>
              <a:rPr lang="vi-VN" sz="900" dirty="0"/>
              <a:t>Biểu đồ cho thấy:</a:t>
            </a:r>
          </a:p>
          <a:p>
            <a:pPr algn="just"/>
            <a:r>
              <a:rPr lang="vi-VN" sz="900" dirty="0"/>
              <a:t>+ Những tỉnh ở miền Bắc có điểm Trung vị cao nhất là Ninh Bình, Hà Nội, Nam Định, Vĩnh Phúc, Bắc Ninh và Hải Phòng. Miền Trung có Thanh Hóa, Huế, Đà </a:t>
            </a:r>
            <a:r>
              <a:rPr lang="vi-VN" sz="900" dirty="0" err="1"/>
              <a:t>Nẵng</a:t>
            </a:r>
            <a:r>
              <a:rPr lang="vi-VN" sz="900" dirty="0"/>
              <a:t> và Ninh Thuận. Miền Nam có TP. Hồ Chí Minh và Bình Dương điểm Trung vị cũng rất cao. Tỉnh có điểm Trung vị thấp nhất cả nước đó là Hà Giang.</a:t>
            </a:r>
          </a:p>
          <a:p>
            <a:pPr algn="just"/>
            <a:r>
              <a:rPr lang="vi-VN" sz="900" dirty="0"/>
              <a:t>+ Số lượng thí sinh có điểm Ngoại ngữ lọt </a:t>
            </a:r>
            <a:r>
              <a:rPr lang="vi-VN" sz="900" dirty="0" err="1"/>
              <a:t>top</a:t>
            </a:r>
            <a:r>
              <a:rPr lang="vi-VN" sz="900" dirty="0"/>
              <a:t> 5% tập trung ở các thành phố lớn như Thủ đô Hà Nội và TP. Hồ Chí Minh.</a:t>
            </a:r>
          </a:p>
          <a:p>
            <a:pPr algn="just"/>
            <a:r>
              <a:rPr lang="vi-VN" sz="900" dirty="0"/>
              <a:t>+ Tỉnh có độ lệch chuẩn điểm Ngoại ngữ ở mức cao gồm Hà Nội, Quảng Ninh, Thanh Hóa, Quảng Trị, Huế, Đà </a:t>
            </a:r>
            <a:r>
              <a:rPr lang="vi-VN" sz="900" dirty="0" err="1"/>
              <a:t>Nẵng</a:t>
            </a:r>
            <a:r>
              <a:rPr lang="vi-VN" sz="900" dirty="0"/>
              <a:t>, Khánh Hòa, Đồng Nai và TP. Hồ Chí Minh. Điều này cho thấy sự không đồng đều về phân bố năng lực ở những tỉnh này là rất lớn.</a:t>
            </a:r>
          </a:p>
        </p:txBody>
      </p:sp>
    </p:spTree>
    <p:extLst>
      <p:ext uri="{BB962C8B-B14F-4D97-AF65-F5344CB8AC3E}">
        <p14:creationId xmlns:p14="http://schemas.microsoft.com/office/powerpoint/2010/main" val="2441787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0D58-C25D-0B3E-BBD5-9BD6358694C5}"/>
              </a:ext>
            </a:extLst>
          </p:cNvPr>
          <p:cNvSpPr>
            <a:spLocks noGrp="1"/>
          </p:cNvSpPr>
          <p:nvPr>
            <p:ph type="title"/>
          </p:nvPr>
        </p:nvSpPr>
        <p:spPr>
          <a:xfrm>
            <a:off x="720000" y="-88375"/>
            <a:ext cx="7704000" cy="572700"/>
          </a:xfrm>
        </p:spPr>
        <p:txBody>
          <a:bodyPr/>
          <a:lstStyle/>
          <a:p>
            <a:r>
              <a:rPr lang="vi-VN" sz="2000" b="1" dirty="0">
                <a:latin typeface="+mn-lt"/>
              </a:rPr>
              <a:t>Môn Ngữ Văn</a:t>
            </a:r>
          </a:p>
        </p:txBody>
      </p:sp>
      <p:pic>
        <p:nvPicPr>
          <p:cNvPr id="5" name="Picture 4" descr="A screen shot of a computer program&#10;&#10;Description automatically generated">
            <a:extLst>
              <a:ext uri="{FF2B5EF4-FFF2-40B4-BE49-F238E27FC236}">
                <a16:creationId xmlns:a16="http://schemas.microsoft.com/office/drawing/2014/main" id="{C8D8A1AC-5DD3-AC22-4ED8-62A00B2EE54B}"/>
              </a:ext>
            </a:extLst>
          </p:cNvPr>
          <p:cNvPicPr>
            <a:picLocks noChangeAspect="1"/>
          </p:cNvPicPr>
          <p:nvPr/>
        </p:nvPicPr>
        <p:blipFill>
          <a:blip r:embed="rId2"/>
          <a:stretch>
            <a:fillRect/>
          </a:stretch>
        </p:blipFill>
        <p:spPr>
          <a:xfrm>
            <a:off x="0" y="388620"/>
            <a:ext cx="9144000" cy="4747205"/>
          </a:xfrm>
          <a:prstGeom prst="rect">
            <a:avLst/>
          </a:prstGeom>
        </p:spPr>
      </p:pic>
    </p:spTree>
    <p:extLst>
      <p:ext uri="{BB962C8B-B14F-4D97-AF65-F5344CB8AC3E}">
        <p14:creationId xmlns:p14="http://schemas.microsoft.com/office/powerpoint/2010/main" val="3397811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98858" y="0"/>
            <a:ext cx="7704000" cy="572700"/>
          </a:xfrm>
          <a:prstGeom prst="rect">
            <a:avLst/>
          </a:prstGeom>
        </p:spPr>
        <p:txBody>
          <a:bodyPr spcFirstLastPara="1" wrap="square" lIns="91425" tIns="91425" rIns="91425" bIns="91425" anchor="t" anchorCtr="0">
            <a:noAutofit/>
          </a:bodyPr>
          <a:lstStyle/>
          <a:p>
            <a:pPr lvl="0"/>
            <a:r>
              <a:rPr lang="en-US" sz="2000" b="1" kern="100" dirty="0">
                <a:solidFill>
                  <a:srgbClr val="0E2841"/>
                </a:solidFill>
                <a:latin typeface="+mn-lt"/>
                <a:ea typeface="Aptos" panose="020B0004020202020204" pitchFamily="34" charset="0"/>
                <a:cs typeface="Times New Roman" panose="02020603050405020304" pitchFamily="18" charset="0"/>
                <a:sym typeface="Raleway"/>
              </a:rPr>
              <a:t>2.2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Làm</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Sạch</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Dữ</a:t>
            </a:r>
            <a:r>
              <a:rPr lang="en-US" sz="2000" b="1" kern="100" dirty="0">
                <a:solidFill>
                  <a:srgbClr val="0E2841"/>
                </a:solidFill>
                <a:latin typeface="+mn-lt"/>
                <a:ea typeface="Aptos" panose="020B0004020202020204" pitchFamily="34" charset="0"/>
                <a:cs typeface="Times New Roman" panose="02020603050405020304" pitchFamily="18" charset="0"/>
                <a:sym typeface="Raleway"/>
              </a:rPr>
              <a:t> </a:t>
            </a:r>
            <a:r>
              <a:rPr lang="en-US" sz="2000" b="1" kern="100" dirty="0" err="1">
                <a:solidFill>
                  <a:srgbClr val="0E2841"/>
                </a:solidFill>
                <a:latin typeface="+mn-lt"/>
                <a:ea typeface="Aptos" panose="020B0004020202020204" pitchFamily="34" charset="0"/>
                <a:cs typeface="Times New Roman" panose="02020603050405020304" pitchFamily="18" charset="0"/>
                <a:sym typeface="Raleway"/>
              </a:rPr>
              <a:t>Liệu</a:t>
            </a:r>
            <a:r>
              <a:rPr lang="vi-VN" sz="2000" b="1" kern="100" dirty="0">
                <a:solidFill>
                  <a:srgbClr val="0E2841"/>
                </a:solidFill>
                <a:latin typeface="+mn-lt"/>
                <a:ea typeface="Aptos" panose="020B0004020202020204" pitchFamily="34" charset="0"/>
                <a:cs typeface="Times New Roman" panose="02020603050405020304" pitchFamily="18" charset="0"/>
                <a:sym typeface="Raleway"/>
              </a:rPr>
              <a:t> </a:t>
            </a:r>
            <a:r>
              <a:rPr kumimoji="0" lang="vi-VN" sz="2000" b="1" i="0" u="none" strike="noStrike" kern="100" cap="none" spc="0" normalizeH="0" baseline="0" noProof="0" dirty="0">
                <a:ln>
                  <a:noFill/>
                </a:ln>
                <a:solidFill>
                  <a:srgbClr val="0E2841"/>
                </a:solidFill>
                <a:effectLst/>
                <a:uLnTx/>
                <a:uFillTx/>
                <a:latin typeface="+mn-lt"/>
                <a:ea typeface="Aptos" panose="020B0004020202020204" pitchFamily="34" charset="0"/>
                <a:cs typeface="Times New Roman" panose="02020603050405020304" pitchFamily="18" charset="0"/>
                <a:sym typeface="Raleway"/>
              </a:rPr>
              <a:t>(</a:t>
            </a:r>
            <a:r>
              <a:rPr kumimoji="0" lang="vi-VN" sz="2000" b="1" i="0" u="none" strike="noStrike" kern="100" cap="none" spc="0" normalizeH="0" baseline="0" noProof="0" dirty="0" err="1">
                <a:ln>
                  <a:noFill/>
                </a:ln>
                <a:solidFill>
                  <a:srgbClr val="0E2841"/>
                </a:solidFill>
                <a:effectLst/>
                <a:uLnTx/>
                <a:uFillTx/>
                <a:latin typeface="+mn-lt"/>
                <a:ea typeface="Aptos" panose="020B0004020202020204" pitchFamily="34" charset="0"/>
                <a:cs typeface="Times New Roman" panose="02020603050405020304" pitchFamily="18" charset="0"/>
                <a:sym typeface="Raleway"/>
              </a:rPr>
              <a:t>tt</a:t>
            </a:r>
            <a:r>
              <a:rPr kumimoji="0" lang="vi-VN" sz="2000" b="1" i="0" u="none" strike="noStrike" kern="100" cap="none" spc="0" normalizeH="0" baseline="0" noProof="0" dirty="0">
                <a:ln>
                  <a:noFill/>
                </a:ln>
                <a:solidFill>
                  <a:srgbClr val="0E2841"/>
                </a:solidFill>
                <a:effectLst/>
                <a:uLnTx/>
                <a:uFillTx/>
                <a:latin typeface="+mn-lt"/>
                <a:ea typeface="Aptos" panose="020B0004020202020204" pitchFamily="34" charset="0"/>
                <a:cs typeface="Times New Roman" panose="02020603050405020304" pitchFamily="18" charset="0"/>
                <a:sym typeface="Raleway"/>
              </a:rPr>
              <a:t>)</a:t>
            </a:r>
            <a:endParaRPr sz="2000" dirty="0">
              <a:latin typeface="+mn-lt"/>
            </a:endParaRPr>
          </a:p>
        </p:txBody>
      </p:sp>
      <p:pic>
        <p:nvPicPr>
          <p:cNvPr id="17" name="Picture 16" descr="A screenshot of a computer&#10;&#10;Description automatically generated">
            <a:extLst>
              <a:ext uri="{FF2B5EF4-FFF2-40B4-BE49-F238E27FC236}">
                <a16:creationId xmlns:a16="http://schemas.microsoft.com/office/drawing/2014/main" id="{E2EA5256-F704-4584-1BA5-CA73CCE20FE0}"/>
              </a:ext>
            </a:extLst>
          </p:cNvPr>
          <p:cNvPicPr>
            <a:picLocks noChangeAspect="1"/>
          </p:cNvPicPr>
          <p:nvPr/>
        </p:nvPicPr>
        <p:blipFill>
          <a:blip r:embed="rId3"/>
          <a:stretch>
            <a:fillRect/>
          </a:stretch>
        </p:blipFill>
        <p:spPr>
          <a:xfrm>
            <a:off x="304800" y="434340"/>
            <a:ext cx="8534400" cy="46253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6"/>
                                        </p:tgtEl>
                                        <p:attrNameLst>
                                          <p:attrName>style.visibility</p:attrName>
                                        </p:attrNameLst>
                                      </p:cBhvr>
                                      <p:to>
                                        <p:strVal val="visible"/>
                                      </p:to>
                                    </p:set>
                                    <p:animEffect transition="in" filter="fade">
                                      <p:cBhvr>
                                        <p:cTn id="7" dur="500"/>
                                        <p:tgtEl>
                                          <p:spTgt spid="9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556B26-49BA-C0ED-4048-640930C390D7}"/>
              </a:ext>
            </a:extLst>
          </p:cNvPr>
          <p:cNvSpPr txBox="1"/>
          <p:nvPr/>
        </p:nvSpPr>
        <p:spPr>
          <a:xfrm>
            <a:off x="0" y="4358669"/>
            <a:ext cx="9083040" cy="784830"/>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ở miền Bắc có điểm Trung vị cao nhất là Ninh Bình, Hà Nội, Nam Định, Bắc Ninh, Hà Nam, Hải Phòng, Thanh Hóa và Nghệ An. Miền Nam có An Giang và Trà Vinh.</a:t>
            </a:r>
          </a:p>
          <a:p>
            <a:pPr algn="just"/>
            <a:r>
              <a:rPr lang="vi-VN" sz="900" dirty="0">
                <a:latin typeface="+mj-lt"/>
              </a:rPr>
              <a:t>+ Số lượng thí sinh có điểm Ngữ văn lọt </a:t>
            </a:r>
            <a:r>
              <a:rPr lang="vi-VN" sz="900" dirty="0" err="1">
                <a:latin typeface="+mj-lt"/>
              </a:rPr>
              <a:t>top</a:t>
            </a:r>
            <a:r>
              <a:rPr lang="vi-VN" sz="900" dirty="0">
                <a:latin typeface="+mj-lt"/>
              </a:rPr>
              <a:t> 5% tập trung ở phía Bắc gồm các tỉnh  Phú Thọ, Hà Nội, Bắc Ninh, Hải Dương, Hải Phòng, Nam Định, Ninh Bình, Thanh Hóa, Nghệ An, Hà Tĩnh.</a:t>
            </a:r>
          </a:p>
          <a:p>
            <a:pPr algn="just"/>
            <a:r>
              <a:rPr lang="vi-VN" sz="900" dirty="0">
                <a:latin typeface="+mj-lt"/>
              </a:rPr>
              <a:t>+ Tỉnh có độ lệch chuẩn điểm Ngữ văn ở mức cao gồm Yên Bái, Hà Giang, Cao Bằng, Lạng Sơn, Quảng Ninh, Hưng Yên, Quảng Nam, Quảng Ngãi, Gia Lai và </a:t>
            </a:r>
            <a:r>
              <a:rPr lang="vi-VN" sz="900" dirty="0" err="1">
                <a:latin typeface="+mj-lt"/>
              </a:rPr>
              <a:t>Đăk</a:t>
            </a:r>
            <a:r>
              <a:rPr lang="vi-VN" sz="900" dirty="0">
                <a:latin typeface="+mj-lt"/>
              </a:rPr>
              <a:t> </a:t>
            </a:r>
            <a:r>
              <a:rPr lang="vi-VN" sz="900" dirty="0" err="1">
                <a:latin typeface="+mj-lt"/>
              </a:rPr>
              <a:t>Lăk</a:t>
            </a:r>
            <a:r>
              <a:rPr lang="vi-VN" sz="900" dirty="0">
                <a:latin typeface="+mj-lt"/>
              </a:rPr>
              <a:t>. Điều này cho thấy sự không đồng đều về phân bố năng lực ở những tỉnh này là rất lớn.</a:t>
            </a:r>
          </a:p>
        </p:txBody>
      </p:sp>
      <p:pic>
        <p:nvPicPr>
          <p:cNvPr id="4" name="Picture 3" descr="A screenshot of a computer screen&#10;&#10;Description automatically generated">
            <a:extLst>
              <a:ext uri="{FF2B5EF4-FFF2-40B4-BE49-F238E27FC236}">
                <a16:creationId xmlns:a16="http://schemas.microsoft.com/office/drawing/2014/main" id="{971EF2E4-EF6C-934F-50A9-FE3081ABE9D6}"/>
              </a:ext>
            </a:extLst>
          </p:cNvPr>
          <p:cNvPicPr>
            <a:picLocks noChangeAspect="1"/>
          </p:cNvPicPr>
          <p:nvPr/>
        </p:nvPicPr>
        <p:blipFill>
          <a:blip r:embed="rId2"/>
          <a:stretch>
            <a:fillRect/>
          </a:stretch>
        </p:blipFill>
        <p:spPr>
          <a:xfrm>
            <a:off x="0" y="0"/>
            <a:ext cx="9144000" cy="4358669"/>
          </a:xfrm>
          <a:prstGeom prst="rect">
            <a:avLst/>
          </a:prstGeom>
        </p:spPr>
      </p:pic>
    </p:spTree>
    <p:extLst>
      <p:ext uri="{BB962C8B-B14F-4D97-AF65-F5344CB8AC3E}">
        <p14:creationId xmlns:p14="http://schemas.microsoft.com/office/powerpoint/2010/main" val="4286310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B9E3-D822-27D7-8B30-3D1F890A2133}"/>
              </a:ext>
            </a:extLst>
          </p:cNvPr>
          <p:cNvSpPr>
            <a:spLocks noGrp="1"/>
          </p:cNvSpPr>
          <p:nvPr>
            <p:ph type="title"/>
          </p:nvPr>
        </p:nvSpPr>
        <p:spPr>
          <a:xfrm>
            <a:off x="720000" y="0"/>
            <a:ext cx="7704000" cy="572700"/>
          </a:xfrm>
        </p:spPr>
        <p:txBody>
          <a:bodyPr/>
          <a:lstStyle/>
          <a:p>
            <a:r>
              <a:rPr lang="vi-VN" sz="2000" b="1" dirty="0">
                <a:latin typeface="+mn-lt"/>
              </a:rPr>
              <a:t>Môn Vật Lý</a:t>
            </a:r>
          </a:p>
        </p:txBody>
      </p:sp>
      <p:pic>
        <p:nvPicPr>
          <p:cNvPr id="5" name="Picture 4" descr="A screenshot of a computer program&#10;&#10;Description automatically generated">
            <a:extLst>
              <a:ext uri="{FF2B5EF4-FFF2-40B4-BE49-F238E27FC236}">
                <a16:creationId xmlns:a16="http://schemas.microsoft.com/office/drawing/2014/main" id="{6947DB20-9EDC-3B97-1E78-CBC2606D1550}"/>
              </a:ext>
            </a:extLst>
          </p:cNvPr>
          <p:cNvPicPr>
            <a:picLocks noChangeAspect="1"/>
          </p:cNvPicPr>
          <p:nvPr/>
        </p:nvPicPr>
        <p:blipFill>
          <a:blip r:embed="rId2"/>
          <a:stretch>
            <a:fillRect/>
          </a:stretch>
        </p:blipFill>
        <p:spPr>
          <a:xfrm>
            <a:off x="0" y="480060"/>
            <a:ext cx="9144000" cy="4663439"/>
          </a:xfrm>
          <a:prstGeom prst="rect">
            <a:avLst/>
          </a:prstGeom>
        </p:spPr>
      </p:pic>
    </p:spTree>
    <p:extLst>
      <p:ext uri="{BB962C8B-B14F-4D97-AF65-F5344CB8AC3E}">
        <p14:creationId xmlns:p14="http://schemas.microsoft.com/office/powerpoint/2010/main" val="15487631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F59914-3842-F513-39CF-91DC11CFBB95}"/>
              </a:ext>
            </a:extLst>
          </p:cNvPr>
          <p:cNvSpPr txBox="1"/>
          <p:nvPr/>
        </p:nvSpPr>
        <p:spPr>
          <a:xfrm>
            <a:off x="53340" y="4358670"/>
            <a:ext cx="9037320" cy="784830"/>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ở phía Bắc có điểm Trung vị rất cao có thể kể đến Ninh Bình, Nam Định, Bắc Ninh, Hà Nam, Hải Phòng, Hải Dương, Hòa Bình, Phú Thọ, Vĩnh Phúc và Hà Tĩnh.</a:t>
            </a:r>
          </a:p>
          <a:p>
            <a:pPr algn="just"/>
            <a:r>
              <a:rPr lang="vi-VN" sz="900" dirty="0">
                <a:latin typeface="+mj-lt"/>
              </a:rPr>
              <a:t>+ Số lượng thí sinh có điểm Vật lý lọt </a:t>
            </a:r>
            <a:r>
              <a:rPr lang="vi-VN" sz="900" dirty="0" err="1">
                <a:latin typeface="+mj-lt"/>
              </a:rPr>
              <a:t>top</a:t>
            </a:r>
            <a:r>
              <a:rPr lang="vi-VN" sz="900" dirty="0">
                <a:latin typeface="+mj-lt"/>
              </a:rPr>
              <a:t> 5% tập trung ở phía Bắc gồm các tỉnh Bắc Ninh, Hà Nội, Hải Dương, Hải Phòng, Nam Định, Thái Bình, Thanh Hóa, Nghệ An, TP. Hồ Chí Minh và Bình Dương.</a:t>
            </a:r>
          </a:p>
          <a:p>
            <a:pPr algn="just"/>
            <a:r>
              <a:rPr lang="vi-VN" sz="900" dirty="0">
                <a:latin typeface="+mj-lt"/>
              </a:rPr>
              <a:t>+ Những tỉnh có độ lệch chuẩn điểm Vật lý cao nhất gồm Hà Giang, Thanh Hóa và </a:t>
            </a:r>
            <a:r>
              <a:rPr lang="vi-VN" sz="900" dirty="0" err="1">
                <a:latin typeface="+mj-lt"/>
              </a:rPr>
              <a:t>Đăk</a:t>
            </a:r>
            <a:r>
              <a:rPr lang="vi-VN" sz="900" dirty="0">
                <a:latin typeface="+mj-lt"/>
              </a:rPr>
              <a:t> </a:t>
            </a:r>
            <a:r>
              <a:rPr lang="vi-VN" sz="900" dirty="0" err="1">
                <a:latin typeface="+mj-lt"/>
              </a:rPr>
              <a:t>Lăk</a:t>
            </a:r>
            <a:r>
              <a:rPr lang="vi-VN" sz="900" dirty="0">
                <a:latin typeface="+mj-lt"/>
              </a:rPr>
              <a:t>.</a:t>
            </a:r>
          </a:p>
        </p:txBody>
      </p:sp>
      <p:pic>
        <p:nvPicPr>
          <p:cNvPr id="4" name="Picture 3" descr="A screenshot of a computer screen&#10;&#10;Description automatically generated">
            <a:extLst>
              <a:ext uri="{FF2B5EF4-FFF2-40B4-BE49-F238E27FC236}">
                <a16:creationId xmlns:a16="http://schemas.microsoft.com/office/drawing/2014/main" id="{25751B8D-72BA-14AB-7A8E-ED627B36EDC7}"/>
              </a:ext>
            </a:extLst>
          </p:cNvPr>
          <p:cNvPicPr>
            <a:picLocks noChangeAspect="1"/>
          </p:cNvPicPr>
          <p:nvPr/>
        </p:nvPicPr>
        <p:blipFill>
          <a:blip r:embed="rId2"/>
          <a:stretch>
            <a:fillRect/>
          </a:stretch>
        </p:blipFill>
        <p:spPr>
          <a:xfrm>
            <a:off x="0" y="2689"/>
            <a:ext cx="9144000" cy="4355981"/>
          </a:xfrm>
          <a:prstGeom prst="rect">
            <a:avLst/>
          </a:prstGeom>
        </p:spPr>
      </p:pic>
    </p:spTree>
    <p:extLst>
      <p:ext uri="{BB962C8B-B14F-4D97-AF65-F5344CB8AC3E}">
        <p14:creationId xmlns:p14="http://schemas.microsoft.com/office/powerpoint/2010/main" val="21573080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7F46-B40B-54E5-87E2-C2C894DD23BD}"/>
              </a:ext>
            </a:extLst>
          </p:cNvPr>
          <p:cNvSpPr>
            <a:spLocks noGrp="1"/>
          </p:cNvSpPr>
          <p:nvPr>
            <p:ph type="title"/>
          </p:nvPr>
        </p:nvSpPr>
        <p:spPr>
          <a:xfrm>
            <a:off x="720000" y="11837"/>
            <a:ext cx="7704000" cy="572700"/>
          </a:xfrm>
        </p:spPr>
        <p:txBody>
          <a:bodyPr/>
          <a:lstStyle/>
          <a:p>
            <a:r>
              <a:rPr lang="vi-VN" sz="2000" b="1" dirty="0">
                <a:latin typeface="+mn-lt"/>
              </a:rPr>
              <a:t>Môn Hóa Học</a:t>
            </a:r>
          </a:p>
        </p:txBody>
      </p:sp>
      <p:pic>
        <p:nvPicPr>
          <p:cNvPr id="5" name="Picture 4" descr="A screenshot of a computer program&#10;&#10;Description automatically generated">
            <a:extLst>
              <a:ext uri="{FF2B5EF4-FFF2-40B4-BE49-F238E27FC236}">
                <a16:creationId xmlns:a16="http://schemas.microsoft.com/office/drawing/2014/main" id="{7EA95A8E-88D7-8E23-5BE8-A48C65D78067}"/>
              </a:ext>
            </a:extLst>
          </p:cNvPr>
          <p:cNvPicPr>
            <a:picLocks noChangeAspect="1"/>
          </p:cNvPicPr>
          <p:nvPr/>
        </p:nvPicPr>
        <p:blipFill>
          <a:blip r:embed="rId2"/>
          <a:stretch>
            <a:fillRect/>
          </a:stretch>
        </p:blipFill>
        <p:spPr>
          <a:xfrm>
            <a:off x="0" y="480060"/>
            <a:ext cx="9144000" cy="4651603"/>
          </a:xfrm>
          <a:prstGeom prst="rect">
            <a:avLst/>
          </a:prstGeom>
        </p:spPr>
      </p:pic>
    </p:spTree>
    <p:extLst>
      <p:ext uri="{BB962C8B-B14F-4D97-AF65-F5344CB8AC3E}">
        <p14:creationId xmlns:p14="http://schemas.microsoft.com/office/powerpoint/2010/main" val="4386837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E266CCBE-7F83-B46F-76EC-33A22E82A548}"/>
              </a:ext>
            </a:extLst>
          </p:cNvPr>
          <p:cNvPicPr>
            <a:picLocks noChangeAspect="1"/>
          </p:cNvPicPr>
          <p:nvPr/>
        </p:nvPicPr>
        <p:blipFill>
          <a:blip r:embed="rId3"/>
          <a:stretch>
            <a:fillRect/>
          </a:stretch>
        </p:blipFill>
        <p:spPr>
          <a:xfrm>
            <a:off x="0" y="0"/>
            <a:ext cx="9144000" cy="4358670"/>
          </a:xfrm>
          <a:prstGeom prst="rect">
            <a:avLst/>
          </a:prstGeom>
        </p:spPr>
      </p:pic>
      <p:sp>
        <p:nvSpPr>
          <p:cNvPr id="5" name="TextBox 4">
            <a:extLst>
              <a:ext uri="{FF2B5EF4-FFF2-40B4-BE49-F238E27FC236}">
                <a16:creationId xmlns:a16="http://schemas.microsoft.com/office/drawing/2014/main" id="{A551A3D9-B927-85AC-C684-09D08AA1025C}"/>
              </a:ext>
            </a:extLst>
          </p:cNvPr>
          <p:cNvSpPr txBox="1"/>
          <p:nvPr/>
        </p:nvSpPr>
        <p:spPr>
          <a:xfrm>
            <a:off x="0" y="4358670"/>
            <a:ext cx="9144000" cy="784830"/>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ở phía Bắc có điểm Trung vị rất cao, nhất là các tỉnh Tuyên Quang, Phú Thọ, Vĩnh Phúc, Bắc Ninh, Hòa Bình, Hà Nam, Nam Định, Nghệ An và Hà Tĩnh. Phía Nam chỉ có Bình Dương.</a:t>
            </a:r>
          </a:p>
          <a:p>
            <a:pPr algn="just"/>
            <a:r>
              <a:rPr lang="vi-VN" sz="900" dirty="0">
                <a:latin typeface="+mj-lt"/>
              </a:rPr>
              <a:t>+ Số lượng thí sinh có điểm Hóa học lọt </a:t>
            </a:r>
            <a:r>
              <a:rPr lang="vi-VN" sz="900" dirty="0" err="1">
                <a:latin typeface="+mj-lt"/>
              </a:rPr>
              <a:t>top</a:t>
            </a:r>
            <a:r>
              <a:rPr lang="vi-VN" sz="900" dirty="0">
                <a:latin typeface="+mj-lt"/>
              </a:rPr>
              <a:t> 5% chủ yếu tập trung ở phía Bắc, nhiều nhất ở Hà Nội. Phía Nam tập trung ở TP. Hồ Chí Minh.</a:t>
            </a:r>
          </a:p>
          <a:p>
            <a:pPr algn="just"/>
            <a:r>
              <a:rPr lang="vi-VN" sz="900" dirty="0">
                <a:latin typeface="+mj-lt"/>
              </a:rPr>
              <a:t>+ Những tỉnh có độ lệch chuẩn điểm Hóa học cao nhất gồm Lào Cai, Hà Nội, Thanh Hóa, Đà </a:t>
            </a:r>
            <a:r>
              <a:rPr lang="vi-VN" sz="900" dirty="0" err="1">
                <a:latin typeface="+mj-lt"/>
              </a:rPr>
              <a:t>Nẵng</a:t>
            </a:r>
            <a:r>
              <a:rPr lang="vi-VN" sz="900" dirty="0">
                <a:latin typeface="+mj-lt"/>
              </a:rPr>
              <a:t> và </a:t>
            </a:r>
            <a:r>
              <a:rPr lang="vi-VN" sz="900" dirty="0" err="1">
                <a:latin typeface="+mj-lt"/>
              </a:rPr>
              <a:t>Đăk</a:t>
            </a:r>
            <a:r>
              <a:rPr lang="vi-VN" sz="900" dirty="0">
                <a:latin typeface="+mj-lt"/>
              </a:rPr>
              <a:t> </a:t>
            </a:r>
            <a:r>
              <a:rPr lang="vi-VN" sz="900" dirty="0" err="1">
                <a:latin typeface="+mj-lt"/>
              </a:rPr>
              <a:t>Lăk</a:t>
            </a:r>
            <a:r>
              <a:rPr lang="vi-VN" sz="900" dirty="0">
                <a:latin typeface="+mj-lt"/>
              </a:rPr>
              <a:t>.</a:t>
            </a:r>
          </a:p>
        </p:txBody>
      </p:sp>
    </p:spTree>
    <p:extLst>
      <p:ext uri="{BB962C8B-B14F-4D97-AF65-F5344CB8AC3E}">
        <p14:creationId xmlns:p14="http://schemas.microsoft.com/office/powerpoint/2010/main" val="153668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25A-06CD-5723-79CB-02B36C15213D}"/>
              </a:ext>
            </a:extLst>
          </p:cNvPr>
          <p:cNvSpPr>
            <a:spLocks noGrp="1"/>
          </p:cNvSpPr>
          <p:nvPr>
            <p:ph type="title"/>
          </p:nvPr>
        </p:nvSpPr>
        <p:spPr>
          <a:xfrm>
            <a:off x="719999" y="0"/>
            <a:ext cx="7704000" cy="572700"/>
          </a:xfrm>
        </p:spPr>
        <p:txBody>
          <a:bodyPr/>
          <a:lstStyle/>
          <a:p>
            <a:r>
              <a:rPr lang="vi-VN" sz="2000" b="1" dirty="0">
                <a:latin typeface="+mn-lt"/>
              </a:rPr>
              <a:t>Môn Sinh Học</a:t>
            </a:r>
          </a:p>
        </p:txBody>
      </p:sp>
      <p:pic>
        <p:nvPicPr>
          <p:cNvPr id="5" name="Picture 4" descr="A screenshot of a computer program&#10;&#10;Description automatically generated">
            <a:extLst>
              <a:ext uri="{FF2B5EF4-FFF2-40B4-BE49-F238E27FC236}">
                <a16:creationId xmlns:a16="http://schemas.microsoft.com/office/drawing/2014/main" id="{531557F3-60B9-905F-8DEA-3161D2942B00}"/>
              </a:ext>
            </a:extLst>
          </p:cNvPr>
          <p:cNvPicPr>
            <a:picLocks noChangeAspect="1"/>
          </p:cNvPicPr>
          <p:nvPr/>
        </p:nvPicPr>
        <p:blipFill>
          <a:blip r:embed="rId2"/>
          <a:stretch>
            <a:fillRect/>
          </a:stretch>
        </p:blipFill>
        <p:spPr>
          <a:xfrm>
            <a:off x="0" y="449580"/>
            <a:ext cx="9144000" cy="4693920"/>
          </a:xfrm>
          <a:prstGeom prst="rect">
            <a:avLst/>
          </a:prstGeom>
        </p:spPr>
      </p:pic>
    </p:spTree>
    <p:extLst>
      <p:ext uri="{BB962C8B-B14F-4D97-AF65-F5344CB8AC3E}">
        <p14:creationId xmlns:p14="http://schemas.microsoft.com/office/powerpoint/2010/main" val="3466900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F2193FD1-2303-B649-860D-6E155CD30412}"/>
              </a:ext>
            </a:extLst>
          </p:cNvPr>
          <p:cNvPicPr>
            <a:picLocks noChangeAspect="1"/>
          </p:cNvPicPr>
          <p:nvPr/>
        </p:nvPicPr>
        <p:blipFill>
          <a:blip r:embed="rId2"/>
          <a:stretch>
            <a:fillRect/>
          </a:stretch>
        </p:blipFill>
        <p:spPr>
          <a:xfrm>
            <a:off x="0" y="0"/>
            <a:ext cx="9144000" cy="4497167"/>
          </a:xfrm>
          <a:prstGeom prst="rect">
            <a:avLst/>
          </a:prstGeom>
        </p:spPr>
      </p:pic>
      <p:sp>
        <p:nvSpPr>
          <p:cNvPr id="5" name="TextBox 4">
            <a:extLst>
              <a:ext uri="{FF2B5EF4-FFF2-40B4-BE49-F238E27FC236}">
                <a16:creationId xmlns:a16="http://schemas.microsoft.com/office/drawing/2014/main" id="{32F9402D-6FD8-F6FC-6BBC-7CF43C250054}"/>
              </a:ext>
            </a:extLst>
          </p:cNvPr>
          <p:cNvSpPr txBox="1"/>
          <p:nvPr/>
        </p:nvSpPr>
        <p:spPr>
          <a:xfrm>
            <a:off x="769620" y="4497168"/>
            <a:ext cx="9144000" cy="646331"/>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có điểm Trung vị cao nhất là các tỉnh Tuyên Quang, Bắc </a:t>
            </a:r>
            <a:r>
              <a:rPr lang="vi-VN" sz="900" dirty="0" err="1">
                <a:latin typeface="+mj-lt"/>
              </a:rPr>
              <a:t>Kạn</a:t>
            </a:r>
            <a:r>
              <a:rPr lang="vi-VN" sz="900" dirty="0">
                <a:latin typeface="+mj-lt"/>
              </a:rPr>
              <a:t>, Vĩnh Phúc, Ninh Bình, Hà Tĩnh, Bình Dương, An Giang, Vĩnh Long, Bến Tre và Bạc Liêu.</a:t>
            </a:r>
          </a:p>
          <a:p>
            <a:pPr algn="just"/>
            <a:r>
              <a:rPr lang="vi-VN" sz="900" dirty="0">
                <a:latin typeface="+mj-lt"/>
              </a:rPr>
              <a:t>+ Số lượng thí sinh có điểm Sinh học lọt </a:t>
            </a:r>
            <a:r>
              <a:rPr lang="vi-VN" sz="900" dirty="0" err="1">
                <a:latin typeface="+mj-lt"/>
              </a:rPr>
              <a:t>top</a:t>
            </a:r>
            <a:r>
              <a:rPr lang="vi-VN" sz="900" dirty="0">
                <a:latin typeface="+mj-lt"/>
              </a:rPr>
              <a:t> 5% chủ yếu tập trung ở phía Nam, nhiều nhất ở TP. Hồ Chí Minh và Bình Dương. Phía Bắc tập trung ở Hà Nội.</a:t>
            </a:r>
          </a:p>
          <a:p>
            <a:pPr algn="just"/>
            <a:r>
              <a:rPr lang="vi-VN" sz="900" dirty="0">
                <a:latin typeface="+mj-lt"/>
              </a:rPr>
              <a:t>+ Những tỉnh có độ lệch chuẩn điểm Sinh học cao nhất gồm Hà Giang, Yên Bái, Quảng Bình, Huế, Đà </a:t>
            </a:r>
            <a:r>
              <a:rPr lang="vi-VN" sz="900" dirty="0" err="1">
                <a:latin typeface="+mj-lt"/>
              </a:rPr>
              <a:t>Nẵng</a:t>
            </a:r>
            <a:r>
              <a:rPr lang="vi-VN" sz="900" dirty="0">
                <a:latin typeface="+mj-lt"/>
              </a:rPr>
              <a:t> và </a:t>
            </a:r>
            <a:r>
              <a:rPr lang="vi-VN" sz="900" dirty="0" err="1">
                <a:latin typeface="+mj-lt"/>
              </a:rPr>
              <a:t>Đăk</a:t>
            </a:r>
            <a:r>
              <a:rPr lang="vi-VN" sz="900" dirty="0">
                <a:latin typeface="+mj-lt"/>
              </a:rPr>
              <a:t> </a:t>
            </a:r>
            <a:r>
              <a:rPr lang="vi-VN" sz="900" dirty="0" err="1">
                <a:latin typeface="+mj-lt"/>
              </a:rPr>
              <a:t>Lăk</a:t>
            </a:r>
            <a:r>
              <a:rPr lang="vi-VN" sz="900" dirty="0">
                <a:latin typeface="+mj-lt"/>
              </a:rPr>
              <a:t>.</a:t>
            </a:r>
          </a:p>
        </p:txBody>
      </p:sp>
    </p:spTree>
    <p:extLst>
      <p:ext uri="{BB962C8B-B14F-4D97-AF65-F5344CB8AC3E}">
        <p14:creationId xmlns:p14="http://schemas.microsoft.com/office/powerpoint/2010/main" val="38811389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624E-E25B-AD40-B9B4-D579E147F517}"/>
              </a:ext>
            </a:extLst>
          </p:cNvPr>
          <p:cNvSpPr>
            <a:spLocks noGrp="1"/>
          </p:cNvSpPr>
          <p:nvPr>
            <p:ph type="title"/>
          </p:nvPr>
        </p:nvSpPr>
        <p:spPr>
          <a:xfrm>
            <a:off x="719999" y="-60960"/>
            <a:ext cx="7704000" cy="572700"/>
          </a:xfrm>
        </p:spPr>
        <p:txBody>
          <a:bodyPr/>
          <a:lstStyle/>
          <a:p>
            <a:r>
              <a:rPr lang="vi-VN" sz="2000" b="1" dirty="0">
                <a:latin typeface="+mn-lt"/>
              </a:rPr>
              <a:t>Môn Lịch Sử</a:t>
            </a:r>
          </a:p>
        </p:txBody>
      </p:sp>
      <p:pic>
        <p:nvPicPr>
          <p:cNvPr id="5" name="Picture 4" descr="A screen shot of a computer program&#10;&#10;Description automatically generated">
            <a:extLst>
              <a:ext uri="{FF2B5EF4-FFF2-40B4-BE49-F238E27FC236}">
                <a16:creationId xmlns:a16="http://schemas.microsoft.com/office/drawing/2014/main" id="{E81AFC24-6DA1-193C-9EA6-A82FFF3537E7}"/>
              </a:ext>
            </a:extLst>
          </p:cNvPr>
          <p:cNvPicPr>
            <a:picLocks noChangeAspect="1"/>
          </p:cNvPicPr>
          <p:nvPr/>
        </p:nvPicPr>
        <p:blipFill>
          <a:blip r:embed="rId2"/>
          <a:stretch>
            <a:fillRect/>
          </a:stretch>
        </p:blipFill>
        <p:spPr>
          <a:xfrm>
            <a:off x="1" y="403860"/>
            <a:ext cx="9143999" cy="4739640"/>
          </a:xfrm>
          <a:prstGeom prst="rect">
            <a:avLst/>
          </a:prstGeom>
        </p:spPr>
      </p:pic>
    </p:spTree>
    <p:extLst>
      <p:ext uri="{BB962C8B-B14F-4D97-AF65-F5344CB8AC3E}">
        <p14:creationId xmlns:p14="http://schemas.microsoft.com/office/powerpoint/2010/main" val="26635911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D610C7-1B3F-0D8B-B8E3-8B6B289A810C}"/>
              </a:ext>
            </a:extLst>
          </p:cNvPr>
          <p:cNvSpPr txBox="1"/>
          <p:nvPr/>
        </p:nvSpPr>
        <p:spPr>
          <a:xfrm>
            <a:off x="967740" y="4497169"/>
            <a:ext cx="9144000" cy="646331"/>
          </a:xfrm>
          <a:prstGeom prst="rect">
            <a:avLst/>
          </a:prstGeom>
          <a:noFill/>
        </p:spPr>
        <p:txBody>
          <a:bodyPr wrap="square">
            <a:spAutoFit/>
          </a:bodyPr>
          <a:lstStyle/>
          <a:p>
            <a:pPr algn="just"/>
            <a:r>
              <a:rPr lang="vi-VN" sz="900" dirty="0">
                <a:latin typeface="+mj-lt"/>
              </a:rPr>
              <a:t>Biểu đồ cho thấy:</a:t>
            </a:r>
          </a:p>
          <a:p>
            <a:pPr algn="just"/>
            <a:r>
              <a:rPr lang="vi-VN" sz="900" dirty="0">
                <a:latin typeface="+mj-lt"/>
              </a:rPr>
              <a:t>+ Những tỉnh ở phía Bắc có điểm Trung vị rất cao, nhất là các tỉnh Tuyên Quang, Vĩnh Phúc, Ninh Bình. Phía Nam có Bình Dương, An Giang và Bạc Liêu.</a:t>
            </a:r>
          </a:p>
          <a:p>
            <a:pPr algn="just"/>
            <a:r>
              <a:rPr lang="vi-VN" sz="900" dirty="0">
                <a:latin typeface="+mj-lt"/>
              </a:rPr>
              <a:t>+ Số lượng thí sinh có điểm Lịch sử lọt </a:t>
            </a:r>
            <a:r>
              <a:rPr lang="vi-VN" sz="900" dirty="0" err="1">
                <a:latin typeface="+mj-lt"/>
              </a:rPr>
              <a:t>top</a:t>
            </a:r>
            <a:r>
              <a:rPr lang="vi-VN" sz="900" dirty="0">
                <a:latin typeface="+mj-lt"/>
              </a:rPr>
              <a:t> 5% chủ yếu tập trung ở phía Bắc, nhiều nhất ở Hà Nội.</a:t>
            </a:r>
          </a:p>
          <a:p>
            <a:pPr algn="just"/>
            <a:r>
              <a:rPr lang="vi-VN" sz="900" dirty="0">
                <a:latin typeface="+mj-lt"/>
              </a:rPr>
              <a:t>+ Những tỉnh có độ lệch chuẩn điểm Lịch sử cao nhất gồm Cao Bằng, Hà Giang, Điện Biên, </a:t>
            </a:r>
            <a:r>
              <a:rPr lang="vi-VN" sz="900" dirty="0" err="1">
                <a:latin typeface="+mj-lt"/>
              </a:rPr>
              <a:t>Hoà</a:t>
            </a:r>
            <a:r>
              <a:rPr lang="vi-VN" sz="900" dirty="0">
                <a:latin typeface="+mj-lt"/>
              </a:rPr>
              <a:t> Bình, Hà Nam, Thanh Hóa và Quảng Trị. </a:t>
            </a:r>
          </a:p>
        </p:txBody>
      </p:sp>
      <p:pic>
        <p:nvPicPr>
          <p:cNvPr id="4" name="Picture 3" descr="A screenshot of a computer screen&#10;&#10;Description automatically generated">
            <a:extLst>
              <a:ext uri="{FF2B5EF4-FFF2-40B4-BE49-F238E27FC236}">
                <a16:creationId xmlns:a16="http://schemas.microsoft.com/office/drawing/2014/main" id="{8FD5F90D-9B72-C1C1-836B-7D381559D806}"/>
              </a:ext>
            </a:extLst>
          </p:cNvPr>
          <p:cNvPicPr>
            <a:picLocks noChangeAspect="1"/>
          </p:cNvPicPr>
          <p:nvPr/>
        </p:nvPicPr>
        <p:blipFill>
          <a:blip r:embed="rId2"/>
          <a:stretch>
            <a:fillRect/>
          </a:stretch>
        </p:blipFill>
        <p:spPr>
          <a:xfrm>
            <a:off x="0" y="0"/>
            <a:ext cx="9144000" cy="4497169"/>
          </a:xfrm>
          <a:prstGeom prst="rect">
            <a:avLst/>
          </a:prstGeom>
        </p:spPr>
      </p:pic>
    </p:spTree>
    <p:extLst>
      <p:ext uri="{BB962C8B-B14F-4D97-AF65-F5344CB8AC3E}">
        <p14:creationId xmlns:p14="http://schemas.microsoft.com/office/powerpoint/2010/main" val="1018303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C29D-8E68-9E0B-EE36-6CA223374F88}"/>
              </a:ext>
            </a:extLst>
          </p:cNvPr>
          <p:cNvSpPr>
            <a:spLocks noGrp="1"/>
          </p:cNvSpPr>
          <p:nvPr>
            <p:ph type="title"/>
          </p:nvPr>
        </p:nvSpPr>
        <p:spPr>
          <a:xfrm>
            <a:off x="720000" y="-46920"/>
            <a:ext cx="7704000" cy="572700"/>
          </a:xfrm>
        </p:spPr>
        <p:txBody>
          <a:bodyPr/>
          <a:lstStyle/>
          <a:p>
            <a:r>
              <a:rPr lang="vi-VN" sz="2000" b="1" dirty="0">
                <a:latin typeface="+mn-lt"/>
              </a:rPr>
              <a:t>Môn Địa Lý</a:t>
            </a:r>
          </a:p>
        </p:txBody>
      </p:sp>
      <p:pic>
        <p:nvPicPr>
          <p:cNvPr id="5" name="Picture 4" descr="A screenshot of a computer program&#10;&#10;Description automatically generated">
            <a:extLst>
              <a:ext uri="{FF2B5EF4-FFF2-40B4-BE49-F238E27FC236}">
                <a16:creationId xmlns:a16="http://schemas.microsoft.com/office/drawing/2014/main" id="{2C5FCB8C-22AA-A7A3-FF51-50AF0A540499}"/>
              </a:ext>
            </a:extLst>
          </p:cNvPr>
          <p:cNvPicPr>
            <a:picLocks noChangeAspect="1"/>
          </p:cNvPicPr>
          <p:nvPr/>
        </p:nvPicPr>
        <p:blipFill>
          <a:blip r:embed="rId2"/>
          <a:stretch>
            <a:fillRect/>
          </a:stretch>
        </p:blipFill>
        <p:spPr>
          <a:xfrm>
            <a:off x="0" y="411480"/>
            <a:ext cx="9144000" cy="4732020"/>
          </a:xfrm>
          <a:prstGeom prst="rect">
            <a:avLst/>
          </a:prstGeom>
        </p:spPr>
      </p:pic>
    </p:spTree>
    <p:extLst>
      <p:ext uri="{BB962C8B-B14F-4D97-AF65-F5344CB8AC3E}">
        <p14:creationId xmlns:p14="http://schemas.microsoft.com/office/powerpoint/2010/main" val="5713787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3159</Words>
  <Application>Microsoft Office PowerPoint</Application>
  <PresentationFormat>On-screen Show (16:9)</PresentationFormat>
  <Paragraphs>179</Paragraphs>
  <Slides>105</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Poppins</vt:lpstr>
      <vt:lpstr>Anaheim</vt:lpstr>
      <vt:lpstr>Barlow</vt:lpstr>
      <vt:lpstr>Times New Roman</vt:lpstr>
      <vt:lpstr>Poppins ExtraBold</vt:lpstr>
      <vt:lpstr>Nunito Light</vt:lpstr>
      <vt:lpstr>Wingdings</vt:lpstr>
      <vt:lpstr>Arial</vt:lpstr>
      <vt:lpstr>Poppins Black</vt:lpstr>
      <vt:lpstr>Data Analytics Strategy Toolkit by Slidesgo</vt:lpstr>
      <vt:lpstr>   </vt:lpstr>
      <vt:lpstr>1. GIỚI THIỆU </vt:lpstr>
      <vt:lpstr>2. DỮ LIỆU</vt:lpstr>
      <vt:lpstr>2.1 Tải Tập Dữ Liệu</vt:lpstr>
      <vt:lpstr>2.1 Tải Tập Dữ Liệu (tt)  </vt:lpstr>
      <vt:lpstr>2.2 Làm Sạch Dữ Liệu</vt:lpstr>
      <vt:lpstr>2.2 Làm Sạch Dữ Liệu (tt)</vt:lpstr>
      <vt:lpstr>2.2 Làm Sạch Dữ Liệu (tt)</vt:lpstr>
      <vt:lpstr>2.2 Làm Sạch Dữ Liệu (tt)</vt:lpstr>
      <vt:lpstr>2.2 Làm Sạch Dữ Liệu (tt)</vt:lpstr>
      <vt:lpstr>2.2 Làm Sạch Dữ Liệu (tt)</vt:lpstr>
      <vt:lpstr>2.2 Làm Sạch Dữ Liệu (tt)</vt:lpstr>
      <vt:lpstr>PowerPoint Presentation</vt:lpstr>
      <vt:lpstr> + Năm 2020 có hơn 800.000 thí sinh nhưng đến năm     2024 thì đã lên tới hơn 1.000.000 thí sinh. + Rõ ràng tỷ lệ tăng trưởng tăng lên rất nhiều và khác biệt qua từng năm. Rõ nhất, tỷ lệ tăng trưởng năm 2021 so với năm 2020 tăng hơn 12%. Theo tìm hiểu thì lý do của sự bất thường này là vì năm 2020 là năm bùng nổ đại dịch COVID – 19 nên số lượng thí sinh không thể tham gia kỳ thi khá lớn và một lý do nữa là có thể dữ liệu thu thập bị thiếu nên sang năm 2021, khi lượng thông tin được thu thập đầy đủ trở lại thì gây nên hiện tượng bùng nổ và con số tăng lên đến 12%.  + Kể từ đó, sang năm 2022, 2023, 2024 thì tỷ lệ tăng trưởng bắt đầu ổn định với năm 2022 tăng khoảng 1%, năm 2023 khoảng 3% và năm 2024 khoảng 4%. </vt:lpstr>
      <vt:lpstr>2.3.2 Phân Bổ Điểm Và Sự Thay Đổi Qua Các Năm</vt:lpstr>
      <vt:lpstr>PowerPoint Presentation</vt:lpstr>
      <vt:lpstr>2.3.3 Phân bổ điểm cụ thể từng môn trong 5 năm (2020-2024)</vt:lpstr>
      <vt:lpstr>Theo biểu đồ ta có thể thấy:          + Phổ điểm môn Toán, môn Vật lý gần như là giống nhau trong vòng 5 năm.         + Môn Ngữ văn có ít thay đổi ở phổ điểm năm 2024. Số lượng thí sinh có điểm cao nhiều hơn so với những năm trước.         + Phổ điểm môn Ngoại ngữ gần như giống nhau trừ năm 2021. Năm 2021, số lượng thí sinh có điểm cao rất nhiều.         + Phổ điểm môn Hóa học cũng gần như giống nhau từ năm 2020 - 2023. Năm 2024, số lượng thí sinh có điểm từ khoảng 4 – 6 điểm tăng hơn so với những năm trước đó.         + Phổ điểm môn Sinh học năm 2024 gần giống phổ điểm năm 2023, nhưng rất khác với những năm còn lại.         + Phổ điểm môn Lịch sử năm 2023, 2024 bắt đầu tăng cao so với những năm trước đó. Năm 2024, số lượng thí sinh điểm cao rất nhiều.         + Phổ điểm môn Địa lý cũng có khác biệt qua từng năm nhưng đều rất cao. </vt:lpstr>
      <vt:lpstr>Điểm Toán</vt:lpstr>
      <vt:lpstr>Điểm Toán (tt)</vt:lpstr>
      <vt:lpstr>Điểm Ngữ Văn</vt:lpstr>
      <vt:lpstr>Điểm Ngữ Văn (tt)</vt:lpstr>
      <vt:lpstr>Điểm Ngoại Ngữ</vt:lpstr>
      <vt:lpstr>Điểm Ngoại Ngữ (tt)</vt:lpstr>
      <vt:lpstr>Điểm Vật Lý</vt:lpstr>
      <vt:lpstr>Điểm Vật Lý (tt)</vt:lpstr>
      <vt:lpstr>Điểm Hóa Học</vt:lpstr>
      <vt:lpstr>Điểm Hóa Học (tt)</vt:lpstr>
      <vt:lpstr>Điểm Sinh Học</vt:lpstr>
      <vt:lpstr>Điểm Sinh Học (tt)</vt:lpstr>
      <vt:lpstr>Điểm Lịch Sử</vt:lpstr>
      <vt:lpstr>Điểm Lịch Sử (tt)</vt:lpstr>
      <vt:lpstr>Điểm Địa Lý</vt:lpstr>
      <vt:lpstr>Điểm Địa Lý (tt)</vt:lpstr>
      <vt:lpstr>Điểm GDCD</vt:lpstr>
      <vt:lpstr>Điểm GDCD (tt)</vt:lpstr>
      <vt:lpstr>2.3.4 So Sánh Với Những Năm Trước</vt:lpstr>
      <vt:lpstr>2.3.4 So Sánh Với Những Năm Trước (tt)</vt:lpstr>
      <vt:lpstr>PowerPoint Presentation</vt:lpstr>
      <vt:lpstr>PowerPoint Presentation</vt:lpstr>
      <vt:lpstr>PowerPoint Presentation</vt:lpstr>
      <vt:lpstr>2.3.5 Phổ Điểm Theo Từng Tổ Hợp Môn</vt:lpstr>
      <vt:lpstr>Khối A (tt) </vt:lpstr>
      <vt:lpstr>Khối A (tt)</vt:lpstr>
      <vt:lpstr>PowerPoint Presentation</vt:lpstr>
      <vt:lpstr>PowerPoint Presentation</vt:lpstr>
      <vt:lpstr>PowerPoint Presentation</vt:lpstr>
      <vt:lpstr>PowerPoint Presentation</vt:lpstr>
      <vt:lpstr>PowerPoint Presentation</vt:lpstr>
      <vt:lpstr>Khối A1</vt:lpstr>
      <vt:lpstr>PowerPoint Presentation</vt:lpstr>
      <vt:lpstr>PowerPoint Presentation</vt:lpstr>
      <vt:lpstr>PowerPoint Presentation</vt:lpstr>
      <vt:lpstr>Khối C</vt:lpstr>
      <vt:lpstr>Khối C (tt)</vt:lpstr>
      <vt:lpstr>PowerPoint Presentation</vt:lpstr>
      <vt:lpstr>PowerPoint Presentation</vt:lpstr>
      <vt:lpstr>Khối D</vt:lpstr>
      <vt:lpstr>Khối D (tt)</vt:lpstr>
      <vt:lpstr>Khối D (tt)</vt:lpstr>
      <vt:lpstr>PowerPoint Presentation</vt:lpstr>
      <vt:lpstr>Tổng Quát</vt:lpstr>
      <vt:lpstr>PowerPoint Presentation</vt:lpstr>
      <vt:lpstr>Sự Tương Quan</vt:lpstr>
      <vt:lpstr>Môn Thi (tt) </vt:lpstr>
      <vt:lpstr>Khối</vt:lpstr>
      <vt:lpstr>Khối (tt)</vt:lpstr>
      <vt:lpstr>Năm</vt:lpstr>
      <vt:lpstr>PowerPoint Presentation</vt:lpstr>
      <vt:lpstr>2.3.6 Phổ Điểm Theo Vùng</vt:lpstr>
      <vt:lpstr>2.3.6 Phổ Điểm Theo Vùng (tt)</vt:lpstr>
      <vt:lpstr>2.3.6 Phổ Điểm Theo Vùng (tt)</vt:lpstr>
      <vt:lpstr>2.3.6 Phổ Điểm Theo Vùng (tt)</vt:lpstr>
      <vt:lpstr>2.3.6 Phổ Điểm Theo Vùng (tt)</vt:lpstr>
      <vt:lpstr>PowerPoint Presentation</vt:lpstr>
      <vt:lpstr>Duyên Hải Nam Trung Bộ</vt:lpstr>
      <vt:lpstr>PowerPoint Presentation</vt:lpstr>
      <vt:lpstr>Đồng Bằng Sông Hồng</vt:lpstr>
      <vt:lpstr>PowerPoint Presentation</vt:lpstr>
      <vt:lpstr>Đồng Bằng Sông Cửu Long</vt:lpstr>
      <vt:lpstr>PowerPoint Presentation</vt:lpstr>
      <vt:lpstr>2.3.7 Phân Bổ Theo Vị Trí Địa Lý</vt:lpstr>
      <vt:lpstr>PowerPoint Presentation</vt:lpstr>
      <vt:lpstr>PowerPoint Presentation</vt:lpstr>
      <vt:lpstr>Môn Toán</vt:lpstr>
      <vt:lpstr>PowerPoint Presentation</vt:lpstr>
      <vt:lpstr>Môn Ngoại Ngữ</vt:lpstr>
      <vt:lpstr>PowerPoint Presentation</vt:lpstr>
      <vt:lpstr>Môn Ngữ Văn</vt:lpstr>
      <vt:lpstr>PowerPoint Presentation</vt:lpstr>
      <vt:lpstr>Môn Vật Lý</vt:lpstr>
      <vt:lpstr>PowerPoint Presentation</vt:lpstr>
      <vt:lpstr>Môn Hóa Học</vt:lpstr>
      <vt:lpstr>PowerPoint Presentation</vt:lpstr>
      <vt:lpstr>Môn Sinh Học</vt:lpstr>
      <vt:lpstr>PowerPoint Presentation</vt:lpstr>
      <vt:lpstr>Môn Lịch Sử</vt:lpstr>
      <vt:lpstr>PowerPoint Presentation</vt:lpstr>
      <vt:lpstr>Môn Địa Lý</vt:lpstr>
      <vt:lpstr>PowerPoint Presentation</vt:lpstr>
      <vt:lpstr>Môn GDCD</vt:lpstr>
      <vt:lpstr>PowerPoint Presentation</vt:lpstr>
      <vt:lpstr>2.4 Kết Quả</vt:lpstr>
      <vt:lpstr>3. KẾT LUẬN</vt:lpstr>
      <vt:lpstr>Cám Ơn Các Bạn Và Thầy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dc:creator>
  <cp:lastModifiedBy>Nhanh Thạch Thị</cp:lastModifiedBy>
  <cp:revision>6</cp:revision>
  <dcterms:modified xsi:type="dcterms:W3CDTF">2024-10-22T09:43:03Z</dcterms:modified>
</cp:coreProperties>
</file>